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91" r:id="rId3"/>
    <p:sldId id="292" r:id="rId4"/>
    <p:sldId id="293" r:id="rId5"/>
    <p:sldId id="300" r:id="rId6"/>
    <p:sldId id="258" r:id="rId7"/>
    <p:sldId id="259" r:id="rId8"/>
    <p:sldId id="260" r:id="rId9"/>
    <p:sldId id="261" r:id="rId10"/>
    <p:sldId id="295" r:id="rId11"/>
    <p:sldId id="296" r:id="rId12"/>
    <p:sldId id="262" r:id="rId13"/>
    <p:sldId id="263" r:id="rId14"/>
    <p:sldId id="264" r:id="rId15"/>
    <p:sldId id="301" r:id="rId16"/>
    <p:sldId id="302" r:id="rId17"/>
    <p:sldId id="265" r:id="rId18"/>
    <p:sldId id="266" r:id="rId19"/>
    <p:sldId id="294" r:id="rId20"/>
    <p:sldId id="267" r:id="rId21"/>
    <p:sldId id="297" r:id="rId22"/>
    <p:sldId id="298" r:id="rId23"/>
    <p:sldId id="303" r:id="rId24"/>
    <p:sldId id="268" r:id="rId25"/>
    <p:sldId id="269" r:id="rId26"/>
    <p:sldId id="270" r:id="rId27"/>
    <p:sldId id="271" r:id="rId28"/>
    <p:sldId id="273" r:id="rId29"/>
    <p:sldId id="274" r:id="rId30"/>
    <p:sldId id="275" r:id="rId31"/>
    <p:sldId id="276" r:id="rId32"/>
    <p:sldId id="277" r:id="rId33"/>
    <p:sldId id="272" r:id="rId34"/>
    <p:sldId id="278" r:id="rId35"/>
    <p:sldId id="279" r:id="rId36"/>
    <p:sldId id="280" r:id="rId37"/>
    <p:sldId id="281" r:id="rId38"/>
    <p:sldId id="282" r:id="rId39"/>
    <p:sldId id="283" r:id="rId40"/>
    <p:sldId id="284" r:id="rId41"/>
    <p:sldId id="299" r:id="rId42"/>
    <p:sldId id="285" r:id="rId43"/>
    <p:sldId id="286" r:id="rId44"/>
    <p:sldId id="287" r:id="rId45"/>
    <p:sldId id="288" r:id="rId46"/>
    <p:sldId id="289" r:id="rId47"/>
    <p:sldId id="290" r:id="rId48"/>
  </p:sldIdLst>
  <p:sldSz cx="9144000" cy="6858000" type="screen4x3"/>
  <p:notesSz cx="6858000" cy="9144000"/>
  <p:defaultText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UY"/>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B1CEB3-506D-41E3-8D3C-C3B85A257A5B}" type="datetimeFigureOut">
              <a:rPr lang="es-UY" smtClean="0"/>
              <a:pPr/>
              <a:t>2/6/2020</a:t>
            </a:fld>
            <a:endParaRPr lang="es-UY"/>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UY"/>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UY"/>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UY"/>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3EA505-4A5A-4C5A-A421-6FEAA7BAF8E7}" type="slidenum">
              <a:rPr lang="es-UY" smtClean="0"/>
              <a:pPr/>
              <a:t>‹Nº›</a:t>
            </a:fld>
            <a:endParaRPr lang="es-UY"/>
          </a:p>
        </p:txBody>
      </p:sp>
    </p:spTree>
    <p:extLst>
      <p:ext uri="{BB962C8B-B14F-4D97-AF65-F5344CB8AC3E}">
        <p14:creationId xmlns:p14="http://schemas.microsoft.com/office/powerpoint/2010/main" val="1769913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UY" dirty="0"/>
          </a:p>
        </p:txBody>
      </p:sp>
      <p:sp>
        <p:nvSpPr>
          <p:cNvPr id="4" name="3 Marcador de número de diapositiva"/>
          <p:cNvSpPr>
            <a:spLocks noGrp="1"/>
          </p:cNvSpPr>
          <p:nvPr>
            <p:ph type="sldNum" sz="quarter" idx="10"/>
          </p:nvPr>
        </p:nvSpPr>
        <p:spPr/>
        <p:txBody>
          <a:bodyPr/>
          <a:lstStyle/>
          <a:p>
            <a:fld id="{F73EA505-4A5A-4C5A-A421-6FEAA7BAF8E7}" type="slidenum">
              <a:rPr lang="es-UY" smtClean="0"/>
              <a:pPr/>
              <a:t>2</a:t>
            </a:fld>
            <a:endParaRPr lang="es-UY"/>
          </a:p>
        </p:txBody>
      </p:sp>
    </p:spTree>
    <p:extLst>
      <p:ext uri="{BB962C8B-B14F-4D97-AF65-F5344CB8AC3E}">
        <p14:creationId xmlns:p14="http://schemas.microsoft.com/office/powerpoint/2010/main" val="4018560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2" name="1 Marcador de pie de página"/>
          <p:cNvSpPr>
            <a:spLocks noGrp="1"/>
          </p:cNvSpPr>
          <p:nvPr>
            <p:ph type="ftr" sz="quarter" idx="11"/>
          </p:nvPr>
        </p:nvSpPr>
        <p:spPr/>
        <p:txBody>
          <a:bodyPr/>
          <a:lstStyle/>
          <a:p>
            <a:endParaRPr lang="es-UY"/>
          </a:p>
        </p:txBody>
      </p:sp>
      <p:sp>
        <p:nvSpPr>
          <p:cNvPr id="15" name="14 Marcador de número de diapositiva"/>
          <p:cNvSpPr>
            <a:spLocks noGrp="1"/>
          </p:cNvSpPr>
          <p:nvPr>
            <p:ph type="sldNum" sz="quarter" idx="12"/>
          </p:nvPr>
        </p:nvSpPr>
        <p:spPr>
          <a:xfrm>
            <a:off x="8229600" y="6473952"/>
            <a:ext cx="758952" cy="246888"/>
          </a:xfrm>
        </p:spPr>
        <p:txBody>
          <a:bodyPr/>
          <a:lstStyle/>
          <a:p>
            <a:fld id="{36A968D3-D66B-49B5-B8A6-05D6B8BE3618}" type="slidenum">
              <a:rPr lang="es-UY" smtClean="0"/>
              <a:pPr/>
              <a:t>‹Nº›</a:t>
            </a:fld>
            <a:endParaRPr lang="es-U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19" name="18 Marcador de pie de página"/>
          <p:cNvSpPr>
            <a:spLocks noGrp="1"/>
          </p:cNvSpPr>
          <p:nvPr>
            <p:ph type="ftr" sz="quarter" idx="11"/>
          </p:nvPr>
        </p:nvSpPr>
        <p:spPr>
          <a:xfrm>
            <a:off x="3581400" y="76200"/>
            <a:ext cx="2895600" cy="288925"/>
          </a:xfrm>
        </p:spPr>
        <p:txBody>
          <a:bodyPr/>
          <a:lstStyle/>
          <a:p>
            <a:endParaRPr lang="es-UY"/>
          </a:p>
        </p:txBody>
      </p:sp>
      <p:sp>
        <p:nvSpPr>
          <p:cNvPr id="16" name="15 Marcador de número de diapositiva"/>
          <p:cNvSpPr>
            <a:spLocks noGrp="1"/>
          </p:cNvSpPr>
          <p:nvPr>
            <p:ph type="sldNum" sz="quarter" idx="12"/>
          </p:nvPr>
        </p:nvSpPr>
        <p:spPr>
          <a:xfrm>
            <a:off x="8229600" y="6473952"/>
            <a:ext cx="758952" cy="246888"/>
          </a:xfrm>
        </p:spPr>
        <p:txBody>
          <a:bodyPr/>
          <a:lstStyle/>
          <a:p>
            <a:fld id="{36A968D3-D66B-49B5-B8A6-05D6B8BE3618}" type="slidenum">
              <a:rPr lang="es-UY" smtClean="0"/>
              <a:pPr/>
              <a:t>‹Nº›</a:t>
            </a:fld>
            <a:endParaRPr lang="es-U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19" name="18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11" name="10 Marcador de pie de página"/>
          <p:cNvSpPr>
            <a:spLocks noGrp="1"/>
          </p:cNvSpPr>
          <p:nvPr>
            <p:ph type="ftr" sz="quarter" idx="11"/>
          </p:nvPr>
        </p:nvSpPr>
        <p:spPr/>
        <p:txBody>
          <a:bodyPr/>
          <a:lstStyle/>
          <a:p>
            <a:endParaRPr lang="es-UY"/>
          </a:p>
        </p:txBody>
      </p:sp>
      <p:sp>
        <p:nvSpPr>
          <p:cNvPr id="16" name="1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1" name="20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10" name="9 Marcador de pie de página"/>
          <p:cNvSpPr>
            <a:spLocks noGrp="1"/>
          </p:cNvSpPr>
          <p:nvPr>
            <p:ph type="ftr" sz="quarter" idx="11"/>
          </p:nvPr>
        </p:nvSpPr>
        <p:spPr/>
        <p:txBody>
          <a:bodyPr/>
          <a:lstStyle/>
          <a:p>
            <a:endParaRPr lang="es-UY"/>
          </a:p>
        </p:txBody>
      </p:sp>
      <p:sp>
        <p:nvSpPr>
          <p:cNvPr id="31" name="30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0" name="9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6" name="5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a:xfrm>
            <a:off x="8229600" y="6477000"/>
            <a:ext cx="762000" cy="246888"/>
          </a:xfrm>
        </p:spPr>
        <p:txBody>
          <a:bodyPr/>
          <a:lstStyle/>
          <a:p>
            <a:fld id="{36A968D3-D66B-49B5-B8A6-05D6B8BE3618}" type="slidenum">
              <a:rPr lang="es-UY" smtClean="0"/>
              <a:pPr/>
              <a:t>‹Nº›</a:t>
            </a:fld>
            <a:endParaRPr lang="es-UY"/>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21" name="20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24" name="23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29" name="28 Marcador de pie de página"/>
          <p:cNvSpPr>
            <a:spLocks noGrp="1"/>
          </p:cNvSpPr>
          <p:nvPr>
            <p:ph type="ftr" sz="quarter" idx="11"/>
          </p:nvPr>
        </p:nvSpPr>
        <p:spPr/>
        <p:txBody>
          <a:bodyPr/>
          <a:lstStyle/>
          <a:p>
            <a:endParaRPr lang="es-UY"/>
          </a:p>
        </p:txBody>
      </p:sp>
      <p:sp>
        <p:nvSpPr>
          <p:cNvPr id="7" name="6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a:t>Haga clic en el icono para agregar una imagen</a:t>
            </a:r>
            <a:endParaRPr kumimoji="0" lang="en-US" dirty="0"/>
          </a:p>
        </p:txBody>
      </p:sp>
      <p:sp>
        <p:nvSpPr>
          <p:cNvPr id="7" name="6 Marcador de fecha"/>
          <p:cNvSpPr>
            <a:spLocks noGrp="1"/>
          </p:cNvSpPr>
          <p:nvPr>
            <p:ph type="dt" sz="half" idx="10"/>
          </p:nvPr>
        </p:nvSpPr>
        <p:spPr/>
        <p:txBody>
          <a:bodyPr/>
          <a:lstStyle/>
          <a:p>
            <a:fld id="{D693D3D6-445F-4FA5-8F4C-39D6B6AAF03C}" type="datetimeFigureOut">
              <a:rPr lang="es-UY" smtClean="0"/>
              <a:pPr/>
              <a:t>2/6/2020</a:t>
            </a:fld>
            <a:endParaRPr lang="es-UY"/>
          </a:p>
        </p:txBody>
      </p:sp>
      <p:sp>
        <p:nvSpPr>
          <p:cNvPr id="5" name="4 Marcador de pie de página"/>
          <p:cNvSpPr>
            <a:spLocks noGrp="1"/>
          </p:cNvSpPr>
          <p:nvPr>
            <p:ph type="ftr" sz="quarter" idx="11"/>
          </p:nvPr>
        </p:nvSpPr>
        <p:spPr/>
        <p:txBody>
          <a:bodyPr/>
          <a:lstStyle/>
          <a:p>
            <a:endParaRPr lang="es-UY"/>
          </a:p>
        </p:txBody>
      </p:sp>
      <p:sp>
        <p:nvSpPr>
          <p:cNvPr id="31" name="30 Marcador de número de diapositiva"/>
          <p:cNvSpPr>
            <a:spLocks noGrp="1"/>
          </p:cNvSpPr>
          <p:nvPr>
            <p:ph type="sldNum" sz="quarter" idx="12"/>
          </p:nvPr>
        </p:nvSpPr>
        <p:spPr/>
        <p:txBody>
          <a:bodyPr/>
          <a:lstStyle/>
          <a:p>
            <a:fld id="{36A968D3-D66B-49B5-B8A6-05D6B8BE3618}" type="slidenum">
              <a:rPr lang="es-UY" smtClean="0"/>
              <a:pPr/>
              <a:t>‹Nº›</a:t>
            </a:fld>
            <a:endParaRPr lang="es-UY"/>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693D3D6-445F-4FA5-8F4C-39D6B6AAF03C}" type="datetimeFigureOut">
              <a:rPr lang="es-UY" smtClean="0"/>
              <a:pPr/>
              <a:t>2/6/2020</a:t>
            </a:fld>
            <a:endParaRPr lang="es-UY"/>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UY"/>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6A968D3-D66B-49B5-B8A6-05D6B8BE3618}" type="slidenum">
              <a:rPr lang="es-UY" smtClean="0"/>
              <a:pPr/>
              <a:t>‹Nº›</a:t>
            </a:fld>
            <a:endParaRPr lang="es-UY"/>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5445224"/>
            <a:ext cx="8712968" cy="1222375"/>
          </a:xfrm>
        </p:spPr>
        <p:txBody>
          <a:bodyPr>
            <a:normAutofit/>
          </a:bodyPr>
          <a:lstStyle/>
          <a:p>
            <a:r>
              <a:rPr lang="es-UY" b="1" dirty="0">
                <a:effectLst/>
              </a:rPr>
              <a:t>LIQUIDACIÓN  DE HABERES </a:t>
            </a:r>
            <a:br>
              <a:rPr lang="es-UY" b="1" dirty="0">
                <a:effectLst/>
              </a:rPr>
            </a:br>
            <a:r>
              <a:rPr lang="es-UY" dirty="0">
                <a:effectLst/>
              </a:rPr>
              <a:t> Y </a:t>
            </a:r>
            <a:r>
              <a:rPr lang="es-UY" dirty="0" err="1">
                <a:effectLst/>
              </a:rPr>
              <a:t>dERECHO</a:t>
            </a:r>
            <a:r>
              <a:rPr lang="es-UY" dirty="0">
                <a:effectLst/>
              </a:rPr>
              <a:t> LABORAL APLICADO</a:t>
            </a:r>
            <a:endParaRPr lang="es-UY" dirty="0"/>
          </a:p>
        </p:txBody>
      </p:sp>
    </p:spTree>
    <p:extLst>
      <p:ext uri="{BB962C8B-B14F-4D97-AF65-F5344CB8AC3E}">
        <p14:creationId xmlns:p14="http://schemas.microsoft.com/office/powerpoint/2010/main" val="133259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 – calculo de los </a:t>
            </a:r>
            <a:r>
              <a:rPr lang="es-ES" dirty="0" err="1"/>
              <a:t>dias</a:t>
            </a:r>
            <a:endParaRPr lang="es-UY" dirty="0">
              <a:effectLst>
                <a:outerShdw blurRad="38100" dist="38100" dir="2700000" algn="tl">
                  <a:srgbClr val="C0C0C0"/>
                </a:outerShdw>
              </a:effectLst>
              <a:ea typeface="ＭＳ Ｐゴシック" charset="-128"/>
            </a:endParaRPr>
          </a:p>
        </p:txBody>
      </p:sp>
      <p:sp>
        <p:nvSpPr>
          <p:cNvPr id="84995" name="2 Marcador de contenido"/>
          <p:cNvSpPr>
            <a:spLocks noGrp="1"/>
          </p:cNvSpPr>
          <p:nvPr>
            <p:ph idx="1"/>
          </p:nvPr>
        </p:nvSpPr>
        <p:spPr/>
        <p:txBody>
          <a:bodyPr/>
          <a:lstStyle/>
          <a:p>
            <a:pPr marL="365125" indent="-282575" defTabSz="914400"/>
            <a:r>
              <a:rPr lang="x-none" sz="2400" dirty="0">
                <a:latin typeface="Arial" pitchFamily="34" charset="0"/>
                <a:ea typeface="ＭＳ Ｐゴシック" charset="-128"/>
              </a:rPr>
              <a:t>MENSUALES</a:t>
            </a:r>
          </a:p>
          <a:p>
            <a:pPr marL="765175" lvl="1" indent="-282575"/>
            <a:r>
              <a:rPr lang="x-none" sz="2000" dirty="0">
                <a:latin typeface="Arial" pitchFamily="34" charset="0"/>
                <a:ea typeface="ＭＳ Ｐゴシック" charset="-128"/>
              </a:rPr>
              <a:t>360 días trabajados genera 20 días de licencia</a:t>
            </a:r>
            <a:endParaRPr lang="es-UY" sz="2000" dirty="0">
              <a:latin typeface="Arial" pitchFamily="34" charset="0"/>
              <a:ea typeface="ＭＳ Ｐゴシック" charset="-128"/>
            </a:endParaRPr>
          </a:p>
          <a:p>
            <a:pPr marL="365125" indent="-282575"/>
            <a:endParaRPr lang="x-none" sz="2400" dirty="0">
              <a:latin typeface="Arial" pitchFamily="34" charset="0"/>
              <a:ea typeface="ＭＳ Ｐゴシック" charset="-128"/>
            </a:endParaRPr>
          </a:p>
          <a:p>
            <a:pPr marL="365125" indent="-282575"/>
            <a:r>
              <a:rPr lang="x-none" sz="2400" dirty="0">
                <a:latin typeface="Arial" pitchFamily="34" charset="0"/>
                <a:ea typeface="ＭＳ Ｐゴシック" charset="-128"/>
              </a:rPr>
              <a:t>JORNALEROS</a:t>
            </a:r>
          </a:p>
          <a:p>
            <a:pPr marL="765175" lvl="1" indent="-282575"/>
            <a:r>
              <a:rPr lang="es-UY" sz="2000" dirty="0">
                <a:latin typeface="Arial" pitchFamily="34" charset="0"/>
                <a:ea typeface="ＭＳ Ｐゴシック" charset="-128"/>
              </a:rPr>
              <a:t>los días que trabaja por semana, los multiplica por 4,32, que son las semanas que tiene el mes, por los meses del año trabajados por 0,066 que es lo que genera de licencia por día un trabajador jornalero. </a:t>
            </a:r>
          </a:p>
          <a:p>
            <a:pPr marL="1165225" lvl="2" indent="-282575"/>
            <a:r>
              <a:rPr lang="es-UY" sz="1600" dirty="0">
                <a:latin typeface="Arial" pitchFamily="34" charset="0"/>
                <a:ea typeface="ＭＳ Ｐゴシック" charset="-128"/>
              </a:rPr>
              <a:t>D</a:t>
            </a:r>
            <a:r>
              <a:rPr lang="x-none" sz="1600" dirty="0">
                <a:latin typeface="Arial" pitchFamily="34" charset="0"/>
                <a:ea typeface="ＭＳ Ｐゴシック" charset="-128"/>
              </a:rPr>
              <a:t>ías semana x 4.32  x Q. meses x 0.066 = y días de licencia</a:t>
            </a:r>
          </a:p>
          <a:p>
            <a:pPr marL="1165225" lvl="2" indent="-282575"/>
            <a:endParaRPr lang="x-none" sz="1600" dirty="0">
              <a:latin typeface="Arial" pitchFamily="34" charset="0"/>
              <a:ea typeface="ＭＳ Ｐゴシック" charset="-128"/>
            </a:endParaRPr>
          </a:p>
        </p:txBody>
      </p:sp>
    </p:spTree>
    <p:extLst>
      <p:ext uri="{BB962C8B-B14F-4D97-AF65-F5344CB8AC3E}">
        <p14:creationId xmlns:p14="http://schemas.microsoft.com/office/powerpoint/2010/main" val="1901595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 – calculo de los </a:t>
            </a:r>
            <a:r>
              <a:rPr lang="es-ES" dirty="0" err="1"/>
              <a:t>dias</a:t>
            </a:r>
            <a:endParaRPr lang="es-UY" dirty="0">
              <a:effectLst>
                <a:outerShdw blurRad="38100" dist="38100" dir="2700000" algn="tl">
                  <a:srgbClr val="C0C0C0"/>
                </a:outerShdw>
              </a:effectLst>
              <a:ea typeface="ＭＳ Ｐゴシック" charset="-128"/>
            </a:endParaRPr>
          </a:p>
        </p:txBody>
      </p:sp>
      <p:sp>
        <p:nvSpPr>
          <p:cNvPr id="84995" name="2 Marcador de contenido"/>
          <p:cNvSpPr>
            <a:spLocks noGrp="1"/>
          </p:cNvSpPr>
          <p:nvPr>
            <p:ph idx="1"/>
          </p:nvPr>
        </p:nvSpPr>
        <p:spPr/>
        <p:txBody>
          <a:bodyPr>
            <a:normAutofit/>
          </a:bodyPr>
          <a:lstStyle/>
          <a:p>
            <a:pPr marL="365125" indent="-282575" defTabSz="914400"/>
            <a:r>
              <a:rPr lang="x-none" sz="2400" dirty="0">
                <a:latin typeface="Arial" pitchFamily="34" charset="0"/>
                <a:ea typeface="ＭＳ Ｐゴシック" charset="-128"/>
              </a:rPr>
              <a:t>CASO A</a:t>
            </a:r>
          </a:p>
          <a:p>
            <a:pPr marL="765175" lvl="1" indent="-282575"/>
            <a:r>
              <a:rPr lang="x-none" sz="2000" dirty="0">
                <a:latin typeface="Arial" pitchFamily="34" charset="0"/>
                <a:ea typeface="ＭＳ Ｐゴシック" charset="-128"/>
              </a:rPr>
              <a:t>(i) Mensual: Inicio 02/01/2010</a:t>
            </a:r>
          </a:p>
          <a:p>
            <a:pPr marL="765175" lvl="1" indent="-282575"/>
            <a:r>
              <a:rPr lang="x-none" sz="2000" dirty="0">
                <a:latin typeface="Arial" pitchFamily="34" charset="0"/>
                <a:ea typeface="ＭＳ Ｐゴシック" charset="-128"/>
              </a:rPr>
              <a:t>(ii) Mensual: inicio 02/01/20</a:t>
            </a:r>
            <a:r>
              <a:rPr lang="es-ES" sz="2000" dirty="0">
                <a:latin typeface="Arial" pitchFamily="34" charset="0"/>
                <a:ea typeface="ＭＳ Ｐゴシック" charset="-128"/>
              </a:rPr>
              <a:t>13 o 02/01/2015</a:t>
            </a:r>
            <a:endParaRPr lang="x-none" sz="2000" dirty="0">
              <a:latin typeface="Arial" pitchFamily="34" charset="0"/>
              <a:ea typeface="ＭＳ Ｐゴシック" charset="-128"/>
            </a:endParaRPr>
          </a:p>
          <a:p>
            <a:pPr marL="765175" lvl="1" indent="-282575"/>
            <a:r>
              <a:rPr lang="x-none" sz="2000" dirty="0">
                <a:latin typeface="Arial" pitchFamily="34" charset="0"/>
                <a:ea typeface="ＭＳ Ｐゴシック" charset="-128"/>
              </a:rPr>
              <a:t>(iii) Mensual: inicio 04/04/201</a:t>
            </a:r>
            <a:r>
              <a:rPr lang="es-ES" sz="2000" dirty="0">
                <a:latin typeface="Arial" pitchFamily="34" charset="0"/>
                <a:ea typeface="ＭＳ Ｐゴシック" charset="-128"/>
              </a:rPr>
              <a:t>9</a:t>
            </a:r>
            <a:endParaRPr lang="x-none" sz="2000" dirty="0">
              <a:latin typeface="Arial" pitchFamily="34" charset="0"/>
              <a:ea typeface="ＭＳ Ｐゴシック" charset="-128"/>
            </a:endParaRPr>
          </a:p>
          <a:p>
            <a:pPr marL="765175" lvl="1" indent="-282575"/>
            <a:r>
              <a:rPr lang="x-none" sz="2000" dirty="0">
                <a:latin typeface="Arial" pitchFamily="34" charset="0"/>
                <a:ea typeface="ＭＳ Ｐゴシック" charset="-128"/>
              </a:rPr>
              <a:t>(iv) Mensual: inicio 25/09/201</a:t>
            </a:r>
            <a:r>
              <a:rPr lang="en-US" sz="2000" dirty="0">
                <a:latin typeface="Arial" pitchFamily="34" charset="0"/>
                <a:ea typeface="ＭＳ Ｐゴシック" charset="-128"/>
              </a:rPr>
              <a:t>9</a:t>
            </a:r>
            <a:endParaRPr lang="es-UY" sz="2000" dirty="0">
              <a:latin typeface="Arial" pitchFamily="34" charset="0"/>
              <a:ea typeface="ＭＳ Ｐゴシック" charset="-128"/>
            </a:endParaRPr>
          </a:p>
          <a:p>
            <a:pPr marL="365125" indent="-282575"/>
            <a:endParaRPr lang="x-none" sz="2400" dirty="0">
              <a:latin typeface="Arial" pitchFamily="34" charset="0"/>
              <a:ea typeface="ＭＳ Ｐゴシック" charset="-128"/>
            </a:endParaRPr>
          </a:p>
          <a:p>
            <a:pPr marL="365125" indent="-282575"/>
            <a:r>
              <a:rPr lang="x-none" sz="2400" dirty="0">
                <a:latin typeface="Arial" pitchFamily="34" charset="0"/>
                <a:ea typeface="ＭＳ Ｐゴシック" charset="-128"/>
              </a:rPr>
              <a:t>CASO B</a:t>
            </a:r>
          </a:p>
          <a:p>
            <a:pPr marL="765175" lvl="1" indent="-282575"/>
            <a:r>
              <a:rPr lang="x-none" sz="2000" dirty="0">
                <a:latin typeface="Arial" pitchFamily="34" charset="0"/>
                <a:ea typeface="ＭＳ Ｐゴシック" charset="-128"/>
              </a:rPr>
              <a:t>Jornalero: inicio 02/01/2010 – 5 días a la semana</a:t>
            </a:r>
          </a:p>
          <a:p>
            <a:pPr marL="765175" lvl="1" indent="-282575"/>
            <a:r>
              <a:rPr lang="x-none" sz="2000" dirty="0">
                <a:latin typeface="Arial" pitchFamily="34" charset="0"/>
                <a:ea typeface="ＭＳ Ｐゴシック" charset="-128"/>
              </a:rPr>
              <a:t>Jornalero: inicio 02/01/2009 – 3 días a la semana</a:t>
            </a:r>
          </a:p>
          <a:p>
            <a:pPr marL="765175" lvl="1" indent="-282575"/>
            <a:r>
              <a:rPr lang="x-none" sz="2000" dirty="0">
                <a:latin typeface="Arial" pitchFamily="34" charset="0"/>
                <a:ea typeface="ＭＳ Ｐゴシック" charset="-128"/>
              </a:rPr>
              <a:t>Jornalero: inicio 04/04/201</a:t>
            </a:r>
            <a:r>
              <a:rPr lang="es-ES" sz="2000" dirty="0">
                <a:latin typeface="Arial" pitchFamily="34" charset="0"/>
                <a:ea typeface="ＭＳ Ｐゴシック" charset="-128"/>
              </a:rPr>
              <a:t>9</a:t>
            </a:r>
            <a:r>
              <a:rPr lang="x-none" sz="2000" dirty="0">
                <a:latin typeface="Arial" pitchFamily="34" charset="0"/>
                <a:ea typeface="ＭＳ Ｐゴシック" charset="-128"/>
              </a:rPr>
              <a:t> – 5 días a la semana</a:t>
            </a:r>
          </a:p>
          <a:p>
            <a:pPr marL="765175" lvl="1" indent="-282575"/>
            <a:r>
              <a:rPr lang="x-none" sz="2000" dirty="0">
                <a:latin typeface="Arial" pitchFamily="34" charset="0"/>
                <a:ea typeface="ＭＳ Ｐゴシック" charset="-128"/>
              </a:rPr>
              <a:t>Jornalero: inicio 25/09/201</a:t>
            </a:r>
            <a:r>
              <a:rPr lang="en-US" sz="2000" dirty="0">
                <a:latin typeface="Arial" pitchFamily="34" charset="0"/>
                <a:ea typeface="ＭＳ Ｐゴシック" charset="-128"/>
              </a:rPr>
              <a:t>9</a:t>
            </a:r>
            <a:r>
              <a:rPr lang="x-none" sz="2000" dirty="0">
                <a:latin typeface="Arial" pitchFamily="34" charset="0"/>
                <a:ea typeface="ＭＳ Ｐゴシック" charset="-128"/>
              </a:rPr>
              <a:t> – 4 días a la semana </a:t>
            </a:r>
          </a:p>
          <a:p>
            <a:pPr marL="765175" lvl="1" indent="-282575"/>
            <a:endParaRPr lang="x-none" sz="2000" dirty="0">
              <a:latin typeface="Arial" pitchFamily="34" charset="0"/>
              <a:ea typeface="ＭＳ Ｐゴシック" charset="-128"/>
            </a:endParaRPr>
          </a:p>
        </p:txBody>
      </p:sp>
    </p:spTree>
    <p:extLst>
      <p:ext uri="{BB962C8B-B14F-4D97-AF65-F5344CB8AC3E}">
        <p14:creationId xmlns:p14="http://schemas.microsoft.com/office/powerpoint/2010/main" val="3160895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86019" name="2 Marcador de contenido"/>
          <p:cNvSpPr>
            <a:spLocks noGrp="1"/>
          </p:cNvSpPr>
          <p:nvPr>
            <p:ph idx="1"/>
          </p:nvPr>
        </p:nvSpPr>
        <p:spPr>
          <a:xfrm>
            <a:off x="304800" y="1556792"/>
            <a:ext cx="7867600" cy="4525963"/>
          </a:xfrm>
        </p:spPr>
        <p:txBody>
          <a:bodyPr/>
          <a:lstStyle/>
          <a:p>
            <a:pPr marL="365125" indent="-282575" defTabSz="914400"/>
            <a:r>
              <a:rPr lang="es-UY" sz="2400" dirty="0">
                <a:latin typeface="Arial" pitchFamily="34" charset="0"/>
                <a:ea typeface="ＭＳ Ｐゴシック" charset="-128"/>
              </a:rPr>
              <a:t>Jornal de licencia</a:t>
            </a:r>
          </a:p>
          <a:p>
            <a:pPr marL="365125" indent="-282575" algn="just" defTabSz="914400">
              <a:buFont typeface="Arial" pitchFamily="34" charset="0"/>
              <a:buNone/>
            </a:pPr>
            <a:r>
              <a:rPr lang="es-UY" sz="2400" i="1" dirty="0">
                <a:latin typeface="Arial" pitchFamily="34" charset="0"/>
                <a:ea typeface="ＭＳ Ｐゴシック" charset="-128"/>
              </a:rPr>
              <a:t>	“Declárase que el jornal de vacaciones …, es el que corresponde a la jornada normal de trabajo, según las remuneraciones vigentes en el momento en que goza de la licencia.” </a:t>
            </a:r>
            <a:endParaRPr lang="es-UY" sz="2400" dirty="0">
              <a:latin typeface="Arial" pitchFamily="34" charset="0"/>
              <a:ea typeface="ＭＳ Ｐゴシック" charset="-128"/>
            </a:endParaRPr>
          </a:p>
          <a:p>
            <a:pPr marL="365125" indent="-282575" defTabSz="914400">
              <a:buFont typeface="Arial" pitchFamily="34" charset="0"/>
              <a:buNone/>
            </a:pPr>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077700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3207" y="260648"/>
            <a:ext cx="8009239" cy="1143000"/>
          </a:xfrm>
        </p:spPr>
        <p:txBody>
          <a:bodyPr>
            <a:normAutofit/>
          </a:bodyPr>
          <a:lstStyle/>
          <a:p>
            <a:r>
              <a:rPr lang="es-UY" dirty="0"/>
              <a:t>Jornal de </a:t>
            </a:r>
            <a:r>
              <a:rPr lang="es-ES" dirty="0"/>
              <a:t>LICENCIA</a:t>
            </a:r>
            <a:endParaRPr lang="es-UY" dirty="0">
              <a:effectLst>
                <a:outerShdw blurRad="38100" dist="38100" dir="2700000" algn="tl">
                  <a:srgbClr val="C0C0C0"/>
                </a:outerShdw>
              </a:effectLst>
              <a:ea typeface="ＭＳ Ｐゴシック" charset="-128"/>
            </a:endParaRPr>
          </a:p>
        </p:txBody>
      </p:sp>
      <p:sp>
        <p:nvSpPr>
          <p:cNvPr id="87043" name="2 Marcador de contenido"/>
          <p:cNvSpPr>
            <a:spLocks noGrp="1"/>
          </p:cNvSpPr>
          <p:nvPr>
            <p:ph idx="1"/>
          </p:nvPr>
        </p:nvSpPr>
        <p:spPr>
          <a:xfrm>
            <a:off x="251520" y="1556792"/>
            <a:ext cx="7499350" cy="4800600"/>
          </a:xfrm>
        </p:spPr>
        <p:txBody>
          <a:bodyPr/>
          <a:lstStyle/>
          <a:p>
            <a:pPr marL="365125" indent="-282575" defTabSz="914400"/>
            <a:r>
              <a:rPr lang="es-UY" sz="2400" dirty="0">
                <a:latin typeface="Arial" pitchFamily="34" charset="0"/>
                <a:ea typeface="ＭＳ Ｐゴシック" charset="-128"/>
              </a:rPr>
              <a:t>1/30 del sueldo vigente (mensual) o último jornal vigente (jornalero)</a:t>
            </a:r>
          </a:p>
          <a:p>
            <a:pPr marL="365125" indent="-282575" defTabSz="914400"/>
            <a:r>
              <a:rPr lang="es-UY" sz="2400" dirty="0">
                <a:latin typeface="Arial" pitchFamily="34" charset="0"/>
                <a:ea typeface="ＭＳ Ｐゴシック" charset="-128"/>
              </a:rPr>
              <a:t>Beneficios accesorios: partidas que se dejen de cobrar durante la licencia.</a:t>
            </a:r>
          </a:p>
          <a:p>
            <a:pPr marL="365125" indent="-282575" defTabSz="914400"/>
            <a:r>
              <a:rPr lang="es-UY" sz="2400" dirty="0">
                <a:latin typeface="Arial" pitchFamily="34" charset="0"/>
                <a:ea typeface="ＭＳ Ｐゴシック" charset="-128"/>
              </a:rPr>
              <a:t>Promedio diario de HE del </a:t>
            </a:r>
            <a:r>
              <a:rPr lang="es-UY" sz="2400" b="1" dirty="0">
                <a:latin typeface="Arial" pitchFamily="34" charset="0"/>
                <a:ea typeface="ＭＳ Ｐゴシック" charset="-128"/>
              </a:rPr>
              <a:t>año civil</a:t>
            </a:r>
            <a:r>
              <a:rPr lang="es-UY" sz="2400" dirty="0">
                <a:latin typeface="Arial" pitchFamily="34" charset="0"/>
                <a:ea typeface="ＭＳ Ｐゴシック" charset="-128"/>
              </a:rPr>
              <a:t> o fracción a la tarifa vigente al goce (total dividido número de día).</a:t>
            </a:r>
            <a:endParaRPr lang="es-UY" sz="2400" u="sng" dirty="0">
              <a:latin typeface="Arial" pitchFamily="34" charset="0"/>
              <a:ea typeface="ＭＳ Ｐゴシック" charset="-128"/>
            </a:endParaRPr>
          </a:p>
          <a:p>
            <a:pPr marL="365125" indent="-282575" defTabSz="914400"/>
            <a:r>
              <a:rPr lang="es-UY" sz="2400" dirty="0">
                <a:latin typeface="Arial" pitchFamily="34" charset="0"/>
                <a:ea typeface="ＭＳ Ｐゴシック" charset="-128"/>
              </a:rPr>
              <a:t>Promedio de remuneraciones variables ajustadas del </a:t>
            </a:r>
            <a:r>
              <a:rPr lang="es-UY" sz="2400" b="1" dirty="0">
                <a:latin typeface="Arial" pitchFamily="34" charset="0"/>
                <a:ea typeface="ＭＳ Ｐゴシック" charset="-128"/>
              </a:rPr>
              <a:t>año cronológico</a:t>
            </a:r>
            <a:r>
              <a:rPr lang="es-UY" sz="2400" dirty="0">
                <a:latin typeface="Arial" pitchFamily="34" charset="0"/>
                <a:ea typeface="ＭＳ Ｐゴシック" charset="-128"/>
              </a:rPr>
              <a:t> (total dividido número de días trabajados)</a:t>
            </a:r>
          </a:p>
        </p:txBody>
      </p:sp>
    </p:spTree>
    <p:extLst>
      <p:ext uri="{BB962C8B-B14F-4D97-AF65-F5344CB8AC3E}">
        <p14:creationId xmlns:p14="http://schemas.microsoft.com/office/powerpoint/2010/main" val="3384483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329332"/>
            <a:ext cx="8229600" cy="1143000"/>
          </a:xfrm>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91139" name="2 Marcador de contenido"/>
          <p:cNvSpPr>
            <a:spLocks noGrp="1"/>
          </p:cNvSpPr>
          <p:nvPr>
            <p:ph idx="1"/>
          </p:nvPr>
        </p:nvSpPr>
        <p:spPr>
          <a:xfrm>
            <a:off x="539552" y="1472332"/>
            <a:ext cx="7499350" cy="5053012"/>
          </a:xfrm>
        </p:spPr>
        <p:txBody>
          <a:bodyPr/>
          <a:lstStyle/>
          <a:p>
            <a:pPr marL="365125" indent="-282575" defTabSz="914400"/>
            <a:r>
              <a:rPr lang="es-UY" sz="2400" dirty="0">
                <a:latin typeface="Arial" pitchFamily="34" charset="0"/>
                <a:ea typeface="ＭＳ Ｐゴシック" charset="-128"/>
              </a:rPr>
              <a:t>Modalidad de goce</a:t>
            </a:r>
          </a:p>
          <a:p>
            <a:pPr marL="365125" indent="-282575" defTabSz="914400"/>
            <a:endParaRPr lang="es-UY" sz="2400" dirty="0">
              <a:latin typeface="Arial" pitchFamily="34" charset="0"/>
              <a:ea typeface="ＭＳ Ｐゴシック" charset="-128"/>
            </a:endParaRPr>
          </a:p>
          <a:p>
            <a:pPr marL="765175" lvl="1" indent="-282575"/>
            <a:r>
              <a:rPr lang="es-UY" sz="2400" b="0" dirty="0">
                <a:latin typeface="Arial" pitchFamily="34" charset="0"/>
                <a:ea typeface="ＭＳ Ｐゴシック" charset="-128"/>
              </a:rPr>
              <a:t>En un solo período dentro del cual no se computarán feriados ni días de descanso (art. 1 Ley </a:t>
            </a:r>
            <a:r>
              <a:rPr lang="es-UY" sz="2400" dirty="0">
                <a:latin typeface="Arial" pitchFamily="34" charset="0"/>
                <a:ea typeface="ＭＳ Ｐゴシック" charset="-128"/>
              </a:rPr>
              <a:t>12.590 y art. 2 </a:t>
            </a:r>
            <a:r>
              <a:rPr lang="es-UY" sz="2400" dirty="0" err="1">
                <a:latin typeface="Arial" pitchFamily="34" charset="0"/>
                <a:ea typeface="ＭＳ Ｐゴシック" charset="-128"/>
              </a:rPr>
              <a:t>Dec</a:t>
            </a:r>
            <a:r>
              <a:rPr lang="es-UY" sz="2400" dirty="0">
                <a:latin typeface="Arial" pitchFamily="34" charset="0"/>
                <a:ea typeface="ＭＳ Ｐゴシック" charset="-128"/>
              </a:rPr>
              <a:t>. 26/04/962)</a:t>
            </a:r>
            <a:endParaRPr lang="es-UY" sz="2400" b="0" dirty="0">
              <a:latin typeface="Arial" pitchFamily="34" charset="0"/>
              <a:ea typeface="ＭＳ Ｐゴシック" charset="-128"/>
            </a:endParaRPr>
          </a:p>
          <a:p>
            <a:pPr marL="765175" lvl="1" indent="-282575"/>
            <a:r>
              <a:rPr lang="es-UY" sz="2400" b="0" dirty="0">
                <a:latin typeface="Arial" pitchFamily="34" charset="0"/>
                <a:ea typeface="ＭＳ Ｐゴシック" charset="-128"/>
              </a:rPr>
              <a:t>Sí se computan los sábados (art. 1 </a:t>
            </a:r>
            <a:r>
              <a:rPr lang="es-UY" sz="2400" b="0" dirty="0" err="1">
                <a:latin typeface="Arial" pitchFamily="34" charset="0"/>
                <a:ea typeface="ＭＳ Ｐゴシック" charset="-128"/>
              </a:rPr>
              <a:t>Dec</a:t>
            </a:r>
            <a:r>
              <a:rPr lang="es-UY" sz="2400" b="0" dirty="0">
                <a:latin typeface="Arial" pitchFamily="34" charset="0"/>
                <a:ea typeface="ＭＳ Ｐゴシック" charset="-128"/>
              </a:rPr>
              <a:t>. 497/978).</a:t>
            </a:r>
          </a:p>
          <a:p>
            <a:pPr marL="365125" indent="-282575" defTabSz="914400"/>
            <a:endParaRPr lang="es-UY" sz="2400" b="0" dirty="0">
              <a:latin typeface="Arial" pitchFamily="34" charset="0"/>
              <a:ea typeface="ＭＳ Ｐゴシック" charset="-128"/>
            </a:endParaRPr>
          </a:p>
          <a:p>
            <a:pPr marL="765175" lvl="1" indent="-282575"/>
            <a:r>
              <a:rPr lang="es-UY" sz="2400" b="0" dirty="0">
                <a:latin typeface="Arial" pitchFamily="34" charset="0"/>
                <a:ea typeface="ＭＳ Ｐゴシック" charset="-128"/>
              </a:rPr>
              <a:t>No puede comenzar en el día de descanso del trabajador</a:t>
            </a:r>
          </a:p>
          <a:p>
            <a:pPr marL="365125" indent="-282575" defTabSz="914400"/>
            <a:endParaRPr lang="es-UY" sz="2400" b="0" dirty="0">
              <a:latin typeface="Arial" pitchFamily="34" charset="0"/>
              <a:ea typeface="ＭＳ Ｐゴシック" charset="-128"/>
            </a:endParaRPr>
          </a:p>
          <a:p>
            <a:pPr marL="639763" lvl="1" indent="-236538" defTabSz="914400">
              <a:buFont typeface="Arial" pitchFamily="34" charset="0"/>
              <a:buNone/>
            </a:pPr>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74760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t> </a:t>
            </a:r>
            <a:r>
              <a:rPr lang="es-ES" sz="2700" dirty="0"/>
              <a:t>¿Cuándo culminaría la </a:t>
            </a:r>
            <a:r>
              <a:rPr lang="es-ES" sz="2700" dirty="0" err="1"/>
              <a:t>lic</a:t>
            </a:r>
            <a:r>
              <a:rPr lang="es-ES" sz="2700" dirty="0"/>
              <a:t>- de un trabajador si ésta comienza el 1º/5?</a:t>
            </a:r>
            <a:endParaRPr lang="es-UY" sz="2700" dirty="0"/>
          </a:p>
        </p:txBody>
      </p:sp>
      <p:sp>
        <p:nvSpPr>
          <p:cNvPr id="3" name="Marcador de contenido 2"/>
          <p:cNvSpPr>
            <a:spLocks noGrp="1"/>
          </p:cNvSpPr>
          <p:nvPr>
            <p:ph idx="1"/>
          </p:nvPr>
        </p:nvSpPr>
        <p:spPr/>
        <p:txBody>
          <a:bodyPr/>
          <a:lstStyle/>
          <a:p>
            <a:endParaRPr lang="es-UY" dirty="0"/>
          </a:p>
        </p:txBody>
      </p:sp>
      <p:pic>
        <p:nvPicPr>
          <p:cNvPr id="4" name="table"/>
          <p:cNvPicPr>
            <a:picLocks noChangeAspect="1"/>
          </p:cNvPicPr>
          <p:nvPr/>
        </p:nvPicPr>
        <p:blipFill>
          <a:blip r:embed="rId2"/>
          <a:stretch>
            <a:fillRect/>
          </a:stretch>
        </p:blipFill>
        <p:spPr>
          <a:xfrm>
            <a:off x="990600" y="1864801"/>
            <a:ext cx="7315200" cy="4113214"/>
          </a:xfrm>
          <a:prstGeom prst="rect">
            <a:avLst/>
          </a:prstGeom>
        </p:spPr>
      </p:pic>
      <p:sp>
        <p:nvSpPr>
          <p:cNvPr id="6" name="Proceso alternativo 5"/>
          <p:cNvSpPr/>
          <p:nvPr/>
        </p:nvSpPr>
        <p:spPr>
          <a:xfrm>
            <a:off x="6660232" y="4869160"/>
            <a:ext cx="648072" cy="504056"/>
          </a:xfrm>
          <a:prstGeom prst="flowChartAlternateProcess">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p>
        </p:txBody>
      </p:sp>
    </p:spTree>
    <p:extLst>
      <p:ext uri="{BB962C8B-B14F-4D97-AF65-F5344CB8AC3E}">
        <p14:creationId xmlns:p14="http://schemas.microsoft.com/office/powerpoint/2010/main" val="389192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¿Si empezó el 4/7?</a:t>
            </a:r>
            <a:endParaRPr lang="es-UY" dirty="0"/>
          </a:p>
        </p:txBody>
      </p:sp>
      <p:pic>
        <p:nvPicPr>
          <p:cNvPr id="4" name="table"/>
          <p:cNvPicPr>
            <a:picLocks noGrp="1" noChangeAspect="1"/>
          </p:cNvPicPr>
          <p:nvPr>
            <p:ph idx="1"/>
          </p:nvPr>
        </p:nvPicPr>
        <p:blipFill>
          <a:blip r:embed="rId2"/>
          <a:stretch>
            <a:fillRect/>
          </a:stretch>
        </p:blipFill>
        <p:spPr>
          <a:xfrm>
            <a:off x="985468" y="1556792"/>
            <a:ext cx="7325464" cy="4525962"/>
          </a:xfrm>
          <a:prstGeom prst="rect">
            <a:avLst/>
          </a:prstGeom>
        </p:spPr>
      </p:pic>
      <p:sp>
        <p:nvSpPr>
          <p:cNvPr id="5" name="Proceso alternativo 4"/>
          <p:cNvSpPr/>
          <p:nvPr/>
        </p:nvSpPr>
        <p:spPr>
          <a:xfrm>
            <a:off x="7524328" y="4869160"/>
            <a:ext cx="864096" cy="648072"/>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p>
        </p:txBody>
      </p:sp>
    </p:spTree>
    <p:extLst>
      <p:ext uri="{BB962C8B-B14F-4D97-AF65-F5344CB8AC3E}">
        <p14:creationId xmlns:p14="http://schemas.microsoft.com/office/powerpoint/2010/main" val="35249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74721" y="260648"/>
            <a:ext cx="8229600" cy="1143000"/>
          </a:xfrm>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92163" name="2 Marcador de contenido"/>
          <p:cNvSpPr>
            <a:spLocks noGrp="1"/>
          </p:cNvSpPr>
          <p:nvPr>
            <p:ph idx="1"/>
          </p:nvPr>
        </p:nvSpPr>
        <p:spPr>
          <a:xfrm>
            <a:off x="374721" y="1556792"/>
            <a:ext cx="8229600" cy="4830762"/>
          </a:xfrm>
        </p:spPr>
        <p:txBody>
          <a:bodyPr>
            <a:normAutofit/>
          </a:bodyPr>
          <a:lstStyle/>
          <a:p>
            <a:pPr marL="365125" indent="-282575" defTabSz="914400"/>
            <a:r>
              <a:rPr lang="es-UY" sz="2400" dirty="0">
                <a:latin typeface="Arial" pitchFamily="34" charset="0"/>
                <a:ea typeface="ＭＳ Ｐゴシック" charset="-128"/>
              </a:rPr>
              <a:t>Oportunidad de goce</a:t>
            </a:r>
          </a:p>
          <a:p>
            <a:pPr marL="639763" lvl="1" indent="-236538" defTabSz="914400"/>
            <a:r>
              <a:rPr lang="es-UY" sz="2400" dirty="0">
                <a:latin typeface="Arial" pitchFamily="34" charset="0"/>
                <a:ea typeface="ＭＳ Ｐゴシック" charset="-128"/>
              </a:rPr>
              <a:t>Acuerdo de las partes: CC, reglamentos, laudos, Com. Paritarias.</a:t>
            </a:r>
          </a:p>
          <a:p>
            <a:pPr marL="639763" lvl="1" indent="-236538" defTabSz="914400"/>
            <a:r>
              <a:rPr lang="es-UY" sz="2000" i="1" dirty="0">
                <a:latin typeface="Arial" pitchFamily="34" charset="0"/>
                <a:ea typeface="ＭＳ Ｐゴシック" charset="-128"/>
              </a:rPr>
              <a:t>“Determinará por el empleador, previa consulta con la persona empleada interesada o con sus representantes. </a:t>
            </a:r>
          </a:p>
          <a:p>
            <a:pPr marL="639763" lvl="1" indent="-236538" defTabSz="914400"/>
            <a:r>
              <a:rPr lang="es-UY" sz="2000" i="1" dirty="0">
                <a:latin typeface="Arial" pitchFamily="34" charset="0"/>
                <a:ea typeface="ＭＳ Ｐゴシック" charset="-128"/>
              </a:rPr>
              <a:t>… tendrá en cuenta las exigencias del trabajo y las oportunidades de descanso y distracción de que pueda disponer la persona empleada.” </a:t>
            </a:r>
            <a:r>
              <a:rPr lang="es-UY" sz="2000" dirty="0">
                <a:latin typeface="Arial" pitchFamily="34" charset="0"/>
                <a:ea typeface="ＭＳ Ｐゴシック" charset="-128"/>
              </a:rPr>
              <a:t>(art. 10 CIT N°132).</a:t>
            </a:r>
          </a:p>
          <a:p>
            <a:pPr marL="365125" indent="-282575" defTabSz="914400"/>
            <a:r>
              <a:rPr lang="es-UY" sz="2400" dirty="0">
                <a:latin typeface="Arial" pitchFamily="34" charset="0"/>
                <a:ea typeface="ＭＳ Ｐゴシック" charset="-128"/>
              </a:rPr>
              <a:t>Oportunidad de pago </a:t>
            </a:r>
          </a:p>
          <a:p>
            <a:pPr marL="765175" lvl="1" indent="-282575"/>
            <a:r>
              <a:rPr lang="es-UY" sz="2000" dirty="0">
                <a:latin typeface="Arial" pitchFamily="34" charset="0"/>
                <a:ea typeface="ＭＳ Ｐゴシック" charset="-128"/>
              </a:rPr>
              <a:t>Mensual: al retorno de gozar la licencia;</a:t>
            </a:r>
          </a:p>
          <a:p>
            <a:pPr marL="765175" lvl="1" indent="-282575" defTabSz="914400"/>
            <a:r>
              <a:rPr lang="es-UY" sz="2000" dirty="0">
                <a:latin typeface="Arial" pitchFamily="34" charset="0"/>
                <a:ea typeface="ＭＳ Ｐゴシック" charset="-128"/>
              </a:rPr>
              <a:t>Jornalero: antes de comenzar a gozar del beneficio</a:t>
            </a:r>
          </a:p>
        </p:txBody>
      </p:sp>
    </p:spTree>
    <p:extLst>
      <p:ext uri="{BB962C8B-B14F-4D97-AF65-F5344CB8AC3E}">
        <p14:creationId xmlns:p14="http://schemas.microsoft.com/office/powerpoint/2010/main" val="2732149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5588" y="476672"/>
            <a:ext cx="8686800" cy="838200"/>
          </a:xfrm>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93187" name="2 Marcador de contenido"/>
          <p:cNvSpPr>
            <a:spLocks noGrp="1"/>
          </p:cNvSpPr>
          <p:nvPr>
            <p:ph idx="1"/>
          </p:nvPr>
        </p:nvSpPr>
        <p:spPr>
          <a:xfrm>
            <a:off x="425588" y="1556792"/>
            <a:ext cx="7499350" cy="4800600"/>
          </a:xfrm>
        </p:spPr>
        <p:txBody>
          <a:bodyPr>
            <a:normAutofit lnSpcReduction="10000"/>
          </a:bodyPr>
          <a:lstStyle/>
          <a:p>
            <a:pPr marL="365125" indent="-282575" defTabSz="914400"/>
            <a:r>
              <a:rPr lang="es-UY" sz="2200" dirty="0">
                <a:latin typeface="Arial" pitchFamily="34" charset="0"/>
                <a:ea typeface="ＭＳ Ｐゴシック" charset="-128"/>
              </a:rPr>
              <a:t>Registro y documentación:</a:t>
            </a:r>
          </a:p>
          <a:p>
            <a:pPr marL="639763" lvl="1" indent="-236538" defTabSz="914400"/>
            <a:r>
              <a:rPr lang="es-UY" sz="2200" dirty="0">
                <a:latin typeface="Arial" pitchFamily="34" charset="0"/>
                <a:ea typeface="ＭＳ Ｐゴシック" charset="-128"/>
              </a:rPr>
              <a:t>No se comunica más al MTSS. En cambio, debe confeccionarse anualmente un listado de la licencia total o parcial, a gozar por los trabajadores, con los siguientes datos:</a:t>
            </a:r>
          </a:p>
          <a:p>
            <a:pPr marL="1096963" lvl="3" indent="-173038"/>
            <a:r>
              <a:rPr lang="es-UY" dirty="0">
                <a:latin typeface="Arial" pitchFamily="34" charset="0"/>
                <a:ea typeface="ＭＳ Ｐゴシック" charset="-128"/>
              </a:rPr>
              <a:t>Nombre del trabajador Fecha de Ingreso</a:t>
            </a:r>
          </a:p>
          <a:p>
            <a:pPr marL="1096963" lvl="3" indent="-173038"/>
            <a:r>
              <a:rPr lang="es-UY" dirty="0">
                <a:latin typeface="Arial" pitchFamily="34" charset="0"/>
                <a:ea typeface="ＭＳ Ｐゴシック" charset="-128"/>
              </a:rPr>
              <a:t> Fecha de inicio y finalización de la licencia</a:t>
            </a:r>
          </a:p>
          <a:p>
            <a:pPr marL="1096963" lvl="3" indent="-173038" defTabSz="914400"/>
            <a:r>
              <a:rPr lang="es-UY" dirty="0">
                <a:latin typeface="Arial" pitchFamily="34" charset="0"/>
                <a:ea typeface="ＭＳ Ｐゴシック" charset="-128"/>
              </a:rPr>
              <a:t> Firma del trabajador</a:t>
            </a:r>
          </a:p>
          <a:p>
            <a:pPr marL="639763" lvl="1" indent="-236538" defTabSz="914400"/>
            <a:r>
              <a:rPr lang="es-UY" sz="2200" dirty="0">
                <a:latin typeface="Arial" pitchFamily="34" charset="0"/>
                <a:ea typeface="ＭＳ Ｐゴシック" charset="-128"/>
              </a:rPr>
              <a:t>El listado se debe incorporar al Libro de Registro Laboral (</a:t>
            </a:r>
            <a:r>
              <a:rPr lang="es-UY" sz="2200" dirty="0" err="1">
                <a:latin typeface="Arial" pitchFamily="34" charset="0"/>
                <a:ea typeface="ＭＳ Ｐゴシック" charset="-128"/>
              </a:rPr>
              <a:t>Dec</a:t>
            </a:r>
            <a:r>
              <a:rPr lang="es-UY" sz="2200" dirty="0">
                <a:latin typeface="Arial" pitchFamily="34" charset="0"/>
                <a:ea typeface="ＭＳ Ｐゴシック" charset="-128"/>
              </a:rPr>
              <a:t>. 278/017)</a:t>
            </a:r>
          </a:p>
          <a:p>
            <a:pPr marL="365125" indent="-282575" defTabSz="914400"/>
            <a:r>
              <a:rPr lang="es-UY" sz="2200" dirty="0">
                <a:latin typeface="Arial" pitchFamily="34" charset="0"/>
                <a:ea typeface="ＭＳ Ｐゴシック" charset="-128"/>
              </a:rPr>
              <a:t>Recibo de haberes: </a:t>
            </a:r>
          </a:p>
          <a:p>
            <a:pPr marL="639763" lvl="1" indent="-236538" defTabSz="914400"/>
            <a:r>
              <a:rPr lang="es-UY" sz="2200" dirty="0">
                <a:latin typeface="Arial" pitchFamily="34" charset="0"/>
                <a:ea typeface="ＭＳ Ｐゴシック" charset="-128"/>
              </a:rPr>
              <a:t>relación detallada de todos los rubros que la componen como ser salario, …, jornal de vacaciones, …”</a:t>
            </a:r>
          </a:p>
        </p:txBody>
      </p:sp>
    </p:spTree>
    <p:extLst>
      <p:ext uri="{BB962C8B-B14F-4D97-AF65-F5344CB8AC3E}">
        <p14:creationId xmlns:p14="http://schemas.microsoft.com/office/powerpoint/2010/main" val="307645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5588" y="476672"/>
            <a:ext cx="8686800" cy="838200"/>
          </a:xfrm>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93187" name="2 Marcador de contenido"/>
          <p:cNvSpPr>
            <a:spLocks noGrp="1"/>
          </p:cNvSpPr>
          <p:nvPr>
            <p:ph idx="1"/>
          </p:nvPr>
        </p:nvSpPr>
        <p:spPr>
          <a:xfrm>
            <a:off x="425588" y="1556792"/>
            <a:ext cx="7499350" cy="4800600"/>
          </a:xfrm>
        </p:spPr>
        <p:txBody>
          <a:bodyPr>
            <a:normAutofit/>
          </a:bodyPr>
          <a:lstStyle/>
          <a:p>
            <a:pPr marL="365125" indent="-282575" defTabSz="914400"/>
            <a:r>
              <a:rPr lang="x-none" sz="2200" dirty="0">
                <a:latin typeface="Arial" pitchFamily="34" charset="0"/>
                <a:ea typeface="ＭＳ Ｐゴシック" charset="-128"/>
              </a:rPr>
              <a:t>CASO ESPECIAL</a:t>
            </a:r>
          </a:p>
          <a:p>
            <a:pPr marL="765175" lvl="1" indent="-282575"/>
            <a:r>
              <a:rPr lang="es-UY" sz="2400" dirty="0"/>
              <a:t>En los casos en que el trabajador no tiene derecho a usufructuar la totalidad de la licencia anual y que su empresa no pueda ofrecerle ocupación por cierre del establecimiento, no está facultado ni legitimado, durante los días en que por este hecho no cumple su labor, a exigir su salario, ni a considerarse ni entenderse que se encuentra a la orden de su empleador</a:t>
            </a:r>
            <a:r>
              <a:rPr lang="es-UY" sz="2400" i="1" dirty="0"/>
              <a:t>. (Res. MTSS 22/08/985.)</a:t>
            </a:r>
            <a:endParaRPr lang="es-UY" sz="2400" i="1" dirty="0">
              <a:latin typeface="Arial" pitchFamily="34" charset="0"/>
              <a:ea typeface="ＭＳ Ｐゴシック" charset="-128"/>
            </a:endParaRPr>
          </a:p>
        </p:txBody>
      </p:sp>
    </p:spTree>
    <p:extLst>
      <p:ext uri="{BB962C8B-B14F-4D97-AF65-F5344CB8AC3E}">
        <p14:creationId xmlns:p14="http://schemas.microsoft.com/office/powerpoint/2010/main" val="1900585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5445224"/>
            <a:ext cx="8712968" cy="1222375"/>
          </a:xfrm>
        </p:spPr>
        <p:txBody>
          <a:bodyPr>
            <a:normAutofit/>
          </a:bodyPr>
          <a:lstStyle/>
          <a:p>
            <a:r>
              <a:rPr lang="es-UY" b="1" dirty="0">
                <a:effectLst/>
              </a:rPr>
              <a:t>Cálculo de licencia, salario vacacional y aguinaldo</a:t>
            </a:r>
            <a:endParaRPr lang="es-UY" dirty="0"/>
          </a:p>
        </p:txBody>
      </p:sp>
    </p:spTree>
    <p:extLst>
      <p:ext uri="{BB962C8B-B14F-4D97-AF65-F5344CB8AC3E}">
        <p14:creationId xmlns:p14="http://schemas.microsoft.com/office/powerpoint/2010/main" val="2238200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5178" y="476672"/>
            <a:ext cx="8686800" cy="838200"/>
          </a:xfrm>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94211" name="2 Marcador de contenido"/>
          <p:cNvSpPr>
            <a:spLocks noGrp="1"/>
          </p:cNvSpPr>
          <p:nvPr>
            <p:ph idx="1"/>
          </p:nvPr>
        </p:nvSpPr>
        <p:spPr/>
        <p:txBody>
          <a:bodyPr/>
          <a:lstStyle/>
          <a:p>
            <a:pPr marL="365125" indent="-282575" defTabSz="914400"/>
            <a:r>
              <a:rPr lang="es-UY" sz="2400" dirty="0">
                <a:latin typeface="Arial" pitchFamily="34" charset="0"/>
                <a:ea typeface="ＭＳ Ｐゴシック" charset="-128"/>
              </a:rPr>
              <a:t>Tratamiento CESS:</a:t>
            </a:r>
          </a:p>
          <a:p>
            <a:pPr marL="639763" lvl="1" indent="-236538" defTabSz="914400"/>
            <a:r>
              <a:rPr lang="es-UY" sz="2400" dirty="0">
                <a:latin typeface="Arial" pitchFamily="34" charset="0"/>
                <a:ea typeface="ＭＳ Ｐゴシック" charset="-128"/>
              </a:rPr>
              <a:t>Licencia gozada: es materia gravada por CESS</a:t>
            </a:r>
          </a:p>
          <a:p>
            <a:pPr marL="639763" lvl="1" indent="-236538" defTabSz="914400"/>
            <a:r>
              <a:rPr lang="es-UY" sz="2400" dirty="0">
                <a:latin typeface="Arial" pitchFamily="34" charset="0"/>
                <a:ea typeface="ＭＳ Ｐゴシック" charset="-128"/>
              </a:rPr>
              <a:t>Licencia no gozada: </a:t>
            </a:r>
            <a:r>
              <a:rPr lang="es-UY" sz="2400" b="1" dirty="0">
                <a:latin typeface="Arial" pitchFamily="34" charset="0"/>
                <a:ea typeface="ＭＳ Ｐゴシック" charset="-128"/>
              </a:rPr>
              <a:t>no</a:t>
            </a:r>
            <a:r>
              <a:rPr lang="es-UY" sz="2400" dirty="0">
                <a:latin typeface="Arial" pitchFamily="34" charset="0"/>
                <a:ea typeface="ＭＳ Ｐゴシック" charset="-128"/>
              </a:rPr>
              <a:t> es materia gravada por CESS.</a:t>
            </a:r>
          </a:p>
          <a:p>
            <a:pPr marL="365125" indent="-282575" defTabSz="914400"/>
            <a:endParaRPr lang="es-UY" sz="2400" dirty="0">
              <a:latin typeface="Arial" pitchFamily="34" charset="0"/>
              <a:ea typeface="ＭＳ Ｐゴシック" charset="-128"/>
            </a:endParaRPr>
          </a:p>
          <a:p>
            <a:pPr marL="365125" indent="-282575" defTabSz="914400"/>
            <a:r>
              <a:rPr lang="es-UY" sz="2400" dirty="0">
                <a:latin typeface="Arial" pitchFamily="34" charset="0"/>
                <a:ea typeface="ＭＳ Ｐゴシック" charset="-128"/>
              </a:rPr>
              <a:t>Tratamiento IRPF:</a:t>
            </a:r>
          </a:p>
          <a:p>
            <a:pPr marL="639763" lvl="1" indent="-236538" defTabSz="914400"/>
            <a:r>
              <a:rPr lang="es-UY" sz="2400" dirty="0">
                <a:latin typeface="Arial" pitchFamily="34" charset="0"/>
                <a:ea typeface="ＭＳ Ｐゴシック" charset="-128"/>
              </a:rPr>
              <a:t>En ambos casos es monto imponible del IRPF</a:t>
            </a: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835129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5178" y="476672"/>
            <a:ext cx="8686800" cy="838200"/>
          </a:xfrm>
        </p:spPr>
        <p:txBody>
          <a:bodyPr>
            <a:normAutofit/>
          </a:bodyPr>
          <a:lstStyle/>
          <a:p>
            <a:r>
              <a:rPr lang="es-ES" dirty="0"/>
              <a:t>LICENCIA no gozada</a:t>
            </a:r>
            <a:endParaRPr lang="es-UY" dirty="0">
              <a:effectLst>
                <a:outerShdw blurRad="38100" dist="38100" dir="2700000" algn="tl">
                  <a:srgbClr val="C0C0C0"/>
                </a:outerShdw>
              </a:effectLst>
              <a:ea typeface="ＭＳ Ｐゴシック" charset="-128"/>
            </a:endParaRPr>
          </a:p>
        </p:txBody>
      </p:sp>
      <p:sp>
        <p:nvSpPr>
          <p:cNvPr id="94211" name="2 Marcador de contenido"/>
          <p:cNvSpPr>
            <a:spLocks noGrp="1"/>
          </p:cNvSpPr>
          <p:nvPr>
            <p:ph idx="1"/>
          </p:nvPr>
        </p:nvSpPr>
        <p:spPr/>
        <p:txBody>
          <a:bodyPr/>
          <a:lstStyle/>
          <a:p>
            <a:pPr marL="365125" indent="-282575" defTabSz="914400"/>
            <a:r>
              <a:rPr lang="es-UY" sz="2400" dirty="0"/>
              <a:t>En caso de ruptura de la relación de trabajo, sea por despido o por voluntad del trabajador, el patrón debe abonar a este el importe de la licencia que pudiera corresponderle por el período trabajado, sin ninguna clase de descuentos.</a:t>
            </a:r>
          </a:p>
          <a:p>
            <a:pPr marL="365125" indent="-282575" defTabSz="914400"/>
            <a:endParaRPr lang="x-none" sz="2400" dirty="0">
              <a:latin typeface="Arial" pitchFamily="34" charset="0"/>
              <a:ea typeface="ＭＳ Ｐゴシック" charset="-128"/>
            </a:endParaRP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2286725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5178" y="476672"/>
            <a:ext cx="8686800" cy="838200"/>
          </a:xfrm>
        </p:spPr>
        <p:txBody>
          <a:bodyPr>
            <a:normAutofit/>
          </a:bodyPr>
          <a:lstStyle/>
          <a:p>
            <a:r>
              <a:rPr lang="es-ES" dirty="0"/>
              <a:t>Licencias especiales	</a:t>
            </a:r>
            <a:endParaRPr lang="es-UY" dirty="0">
              <a:effectLst>
                <a:outerShdw blurRad="38100" dist="38100" dir="2700000" algn="tl">
                  <a:srgbClr val="C0C0C0"/>
                </a:outerShdw>
              </a:effectLst>
              <a:ea typeface="ＭＳ Ｐゴシック" charset="-128"/>
            </a:endParaRPr>
          </a:p>
        </p:txBody>
      </p:sp>
      <p:sp>
        <p:nvSpPr>
          <p:cNvPr id="94211" name="2 Marcador de contenido"/>
          <p:cNvSpPr>
            <a:spLocks noGrp="1"/>
          </p:cNvSpPr>
          <p:nvPr>
            <p:ph idx="1"/>
          </p:nvPr>
        </p:nvSpPr>
        <p:spPr>
          <a:xfrm>
            <a:off x="304800" y="1554162"/>
            <a:ext cx="8686800" cy="4683150"/>
          </a:xfrm>
        </p:spPr>
        <p:txBody>
          <a:bodyPr>
            <a:normAutofit/>
          </a:bodyPr>
          <a:lstStyle/>
          <a:p>
            <a:pPr marL="365125" indent="-282575" defTabSz="914400"/>
            <a:r>
              <a:rPr lang="x-none" sz="2400" dirty="0">
                <a:latin typeface="Arial" pitchFamily="34" charset="0"/>
                <a:ea typeface="ＭＳ Ｐゴシック" charset="-128"/>
              </a:rPr>
              <a:t>Licencia por exámen ginecológico (Ley 17.242)</a:t>
            </a:r>
          </a:p>
          <a:p>
            <a:pPr marL="365125" indent="-282575" defTabSz="914400"/>
            <a:r>
              <a:rPr lang="x-none" sz="2400" dirty="0">
                <a:latin typeface="Arial" pitchFamily="34" charset="0"/>
                <a:ea typeface="ＭＳ Ｐゴシック" charset="-128"/>
              </a:rPr>
              <a:t>Licencia por donación de sang</a:t>
            </a:r>
            <a:r>
              <a:rPr lang="es-419" sz="2400" dirty="0">
                <a:latin typeface="Arial" pitchFamily="34" charset="0"/>
                <a:ea typeface="ＭＳ Ｐゴシック" charset="-128"/>
              </a:rPr>
              <a:t>r</a:t>
            </a:r>
            <a:r>
              <a:rPr lang="x-none" sz="2400" dirty="0">
                <a:latin typeface="Arial" pitchFamily="34" charset="0"/>
                <a:ea typeface="ＭＳ Ｐゴシック" charset="-128"/>
              </a:rPr>
              <a:t>e (Ley 16.168)</a:t>
            </a:r>
          </a:p>
          <a:p>
            <a:pPr marL="365125" indent="-282575" defTabSz="914400"/>
            <a:r>
              <a:rPr lang="x-none" sz="2400" dirty="0">
                <a:latin typeface="Arial" pitchFamily="34" charset="0"/>
                <a:ea typeface="ＭＳ Ｐゴシック" charset="-128"/>
              </a:rPr>
              <a:t>Licencia po</a:t>
            </a:r>
            <a:r>
              <a:rPr lang="es-419" sz="2400" dirty="0">
                <a:latin typeface="Arial" pitchFamily="34" charset="0"/>
                <a:ea typeface="ＭＳ Ｐゴシック" charset="-128"/>
              </a:rPr>
              <a:t>r </a:t>
            </a:r>
            <a:r>
              <a:rPr lang="x-none" sz="2400" dirty="0">
                <a:latin typeface="Arial" pitchFamily="34" charset="0"/>
                <a:ea typeface="ＭＳ Ｐゴシック" charset="-128"/>
              </a:rPr>
              <a:t>maternidad</a:t>
            </a:r>
            <a:r>
              <a:rPr lang="es-419" sz="2400" dirty="0">
                <a:latin typeface="Arial" pitchFamily="34" charset="0"/>
                <a:ea typeface="ＭＳ Ｐゴシック" charset="-128"/>
              </a:rPr>
              <a:t> y postmaternidad</a:t>
            </a:r>
            <a:endParaRPr lang="x-none" sz="2400" dirty="0">
              <a:latin typeface="Arial" pitchFamily="34" charset="0"/>
              <a:ea typeface="ＭＳ Ｐゴシック" charset="-128"/>
            </a:endParaRPr>
          </a:p>
          <a:p>
            <a:pPr marL="365125" indent="-282575" defTabSz="914400"/>
            <a:r>
              <a:rPr lang="x-none" sz="2400" dirty="0">
                <a:latin typeface="Arial" pitchFamily="34" charset="0"/>
                <a:ea typeface="ＭＳ Ｐゴシック" charset="-128"/>
              </a:rPr>
              <a:t>Licencia por enfermedad</a:t>
            </a:r>
          </a:p>
          <a:p>
            <a:pPr marL="365125" indent="-282575" defTabSz="914400"/>
            <a:r>
              <a:rPr lang="x-none" sz="2400" dirty="0">
                <a:latin typeface="Arial" pitchFamily="34" charset="0"/>
                <a:ea typeface="ＭＳ Ｐゴシック" charset="-128"/>
              </a:rPr>
              <a:t>Licencia por estudio (Ley 18.458)</a:t>
            </a:r>
          </a:p>
          <a:p>
            <a:pPr marL="765175" lvl="1" indent="-282575"/>
            <a:r>
              <a:rPr lang="x-none" sz="2000" dirty="0">
                <a:latin typeface="Arial" pitchFamily="34" charset="0"/>
                <a:ea typeface="ＭＳ Ｐゴシック" charset="-128"/>
              </a:rPr>
              <a:t>Hasta 36 hs semanales – 6 días</a:t>
            </a:r>
          </a:p>
          <a:p>
            <a:pPr marL="765175" lvl="1" indent="-282575"/>
            <a:r>
              <a:rPr lang="x-none" sz="2000" dirty="0">
                <a:latin typeface="Arial" pitchFamily="34" charset="0"/>
                <a:ea typeface="ＭＳ Ｐゴシック" charset="-128"/>
              </a:rPr>
              <a:t>Entre 47 y  más 36 hs semanales – 9 días</a:t>
            </a:r>
          </a:p>
          <a:p>
            <a:pPr marL="765175" lvl="1" indent="-282575"/>
            <a:r>
              <a:rPr lang="x-none" sz="2000" dirty="0">
                <a:latin typeface="Arial" pitchFamily="34" charset="0"/>
                <a:ea typeface="ＭＳ Ｐゴシック" charset="-128"/>
              </a:rPr>
              <a:t>48 hs semanales – 12 dias</a:t>
            </a:r>
          </a:p>
          <a:p>
            <a:pPr marL="365125" indent="-282575"/>
            <a:r>
              <a:rPr lang="x-none" sz="2400" dirty="0">
                <a:latin typeface="Arial" pitchFamily="34" charset="0"/>
                <a:ea typeface="ＭＳ Ｐゴシック" charset="-128"/>
              </a:rPr>
              <a:t>Licencia por paternidad (Ley 19.161)</a:t>
            </a:r>
          </a:p>
          <a:p>
            <a:pPr marL="365125" indent="-282575"/>
            <a:r>
              <a:rPr lang="x-none" sz="2400" dirty="0">
                <a:latin typeface="Arial" pitchFamily="34" charset="0"/>
                <a:ea typeface="ＭＳ Ｐゴシック" charset="-128"/>
              </a:rPr>
              <a:t>Licencia por matrimonio (Ley 18.345)</a:t>
            </a:r>
          </a:p>
          <a:p>
            <a:pPr marL="365125" indent="-282575"/>
            <a:r>
              <a:rPr lang="x-none" sz="2400" dirty="0">
                <a:latin typeface="Arial" pitchFamily="34" charset="0"/>
                <a:ea typeface="ＭＳ Ｐゴシック" charset="-128"/>
              </a:rPr>
              <a:t>Licencia por duelo (Ley 18.345)</a:t>
            </a:r>
            <a:endParaRPr lang="x-none" sz="2000" dirty="0">
              <a:latin typeface="Arial" pitchFamily="34" charset="0"/>
              <a:ea typeface="ＭＳ Ｐゴシック" charset="-128"/>
            </a:endParaRPr>
          </a:p>
        </p:txBody>
      </p:sp>
    </p:spTree>
    <p:extLst>
      <p:ext uri="{BB962C8B-B14F-4D97-AF65-F5344CB8AC3E}">
        <p14:creationId xmlns:p14="http://schemas.microsoft.com/office/powerpoint/2010/main" val="522606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5178" y="476672"/>
            <a:ext cx="8686800" cy="838200"/>
          </a:xfrm>
        </p:spPr>
        <p:txBody>
          <a:bodyPr>
            <a:normAutofit/>
          </a:bodyPr>
          <a:lstStyle/>
          <a:p>
            <a:r>
              <a:rPr lang="es-ES" dirty="0"/>
              <a:t>Licencias especiales	</a:t>
            </a:r>
            <a:endParaRPr lang="es-UY" dirty="0">
              <a:effectLst>
                <a:outerShdw blurRad="38100" dist="38100" dir="2700000" algn="tl">
                  <a:srgbClr val="C0C0C0"/>
                </a:outerShdw>
              </a:effectLst>
              <a:ea typeface="ＭＳ Ｐゴシック" charset="-128"/>
            </a:endParaRPr>
          </a:p>
        </p:txBody>
      </p:sp>
      <p:sp>
        <p:nvSpPr>
          <p:cNvPr id="94211" name="2 Marcador de contenido"/>
          <p:cNvSpPr>
            <a:spLocks noGrp="1"/>
          </p:cNvSpPr>
          <p:nvPr>
            <p:ph idx="1"/>
          </p:nvPr>
        </p:nvSpPr>
        <p:spPr>
          <a:xfrm>
            <a:off x="335178" y="1556792"/>
            <a:ext cx="8686800" cy="4683150"/>
          </a:xfrm>
        </p:spPr>
        <p:txBody>
          <a:bodyPr>
            <a:normAutofit/>
          </a:bodyPr>
          <a:lstStyle/>
          <a:p>
            <a:pPr marL="365125" indent="-282575" defTabSz="914400"/>
            <a:r>
              <a:rPr lang="x-none" sz="2400" dirty="0">
                <a:latin typeface="Arial" pitchFamily="34" charset="0"/>
                <a:ea typeface="ＭＳ Ｐゴシック" charset="-128"/>
              </a:rPr>
              <a:t>Licencia por </a:t>
            </a:r>
            <a:r>
              <a:rPr lang="es-419" sz="2400" dirty="0">
                <a:latin typeface="Arial" pitchFamily="34" charset="0"/>
                <a:ea typeface="ＭＳ Ｐゴシック" charset="-128"/>
              </a:rPr>
              <a:t>hijos con discapacidad</a:t>
            </a:r>
            <a:r>
              <a:rPr lang="x-none" sz="2400" dirty="0">
                <a:latin typeface="Arial" pitchFamily="34" charset="0"/>
                <a:ea typeface="ＭＳ Ｐゴシック" charset="-128"/>
              </a:rPr>
              <a:t> (Ley 1</a:t>
            </a:r>
            <a:r>
              <a:rPr lang="es-419" sz="2400" dirty="0">
                <a:latin typeface="Arial" pitchFamily="34" charset="0"/>
                <a:ea typeface="ＭＳ Ｐゴシック" charset="-128"/>
              </a:rPr>
              <a:t>9.729</a:t>
            </a:r>
            <a:r>
              <a:rPr lang="x-none" sz="2400" dirty="0">
                <a:latin typeface="Arial" pitchFamily="34" charset="0"/>
                <a:ea typeface="ＭＳ Ｐゴシック" charset="-128"/>
              </a:rPr>
              <a:t>)</a:t>
            </a:r>
            <a:endParaRPr lang="es-419" sz="2400" dirty="0">
              <a:latin typeface="Arial" pitchFamily="34" charset="0"/>
              <a:ea typeface="ＭＳ Ｐゴシック" charset="-128"/>
            </a:endParaRPr>
          </a:p>
          <a:p>
            <a:pPr marL="365125" indent="-282575" defTabSz="914400"/>
            <a:r>
              <a:rPr lang="es-419" sz="2400" dirty="0">
                <a:latin typeface="Arial" pitchFamily="34" charset="0"/>
                <a:ea typeface="ＭＳ Ｐゴシック" charset="-128"/>
              </a:rPr>
              <a:t>Licencia por familiares a cargo con discapacidad o enfermedad terminal (Ley 19.729) – Pago parcial</a:t>
            </a:r>
          </a:p>
          <a:p>
            <a:pPr marL="365125" indent="-282575" defTabSz="914400"/>
            <a:r>
              <a:rPr lang="es-419" sz="2400">
                <a:latin typeface="Arial" pitchFamily="34" charset="0"/>
                <a:ea typeface="ＭＳ Ｐゴシック" charset="-128"/>
              </a:rPr>
              <a:t>Licencia por violencia doméstica</a:t>
            </a:r>
            <a:endParaRPr lang="x-none" sz="2400" dirty="0">
              <a:latin typeface="Arial" pitchFamily="34" charset="0"/>
              <a:ea typeface="ＭＳ Ｐゴシック" charset="-128"/>
            </a:endParaRPr>
          </a:p>
        </p:txBody>
      </p:sp>
    </p:spTree>
    <p:extLst>
      <p:ext uri="{BB962C8B-B14F-4D97-AF65-F5344CB8AC3E}">
        <p14:creationId xmlns:p14="http://schemas.microsoft.com/office/powerpoint/2010/main" val="3152783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2723" y="476672"/>
            <a:ext cx="8686800" cy="838200"/>
          </a:xfrm>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95235" name="2 Marcador de contenido"/>
          <p:cNvSpPr>
            <a:spLocks noGrp="1"/>
          </p:cNvSpPr>
          <p:nvPr>
            <p:ph idx="1"/>
          </p:nvPr>
        </p:nvSpPr>
        <p:spPr/>
        <p:txBody>
          <a:bodyPr/>
          <a:lstStyle/>
          <a:p>
            <a:pPr marL="365125" indent="-282575" defTabSz="914400"/>
            <a:r>
              <a:rPr lang="es-UY" sz="2400" dirty="0">
                <a:ea typeface="ＭＳ Ｐゴシック" charset="-128"/>
              </a:rPr>
              <a:t>Cálculo</a:t>
            </a:r>
          </a:p>
          <a:p>
            <a:pPr marL="639763" lvl="1" indent="-236538" defTabSz="914400"/>
            <a:r>
              <a:rPr lang="es-UY" sz="2400" dirty="0">
                <a:ea typeface="ＭＳ Ｐゴシック" charset="-128"/>
              </a:rPr>
              <a:t>Mensuales : (Sueldo + Variables) / 30 x Días licencia</a:t>
            </a:r>
          </a:p>
          <a:p>
            <a:pPr marL="365125" indent="-282575" defTabSz="914400">
              <a:buFontTx/>
              <a:buNone/>
            </a:pPr>
            <a:r>
              <a:rPr lang="es-UY" sz="2400" dirty="0" err="1">
                <a:ea typeface="ＭＳ Ｐゴシック" charset="-128"/>
              </a:rPr>
              <a:t>Ej</a:t>
            </a:r>
            <a:r>
              <a:rPr lang="es-UY" sz="2400" dirty="0">
                <a:ea typeface="ＭＳ Ｐゴシック" charset="-128"/>
              </a:rPr>
              <a:t> :  $ 30.000 / 30 x 20 = $20.000</a:t>
            </a:r>
          </a:p>
          <a:p>
            <a:pPr marL="365125" indent="-282575" defTabSz="914400">
              <a:buFontTx/>
              <a:buNone/>
            </a:pPr>
            <a:endParaRPr lang="x-none" sz="2400" dirty="0">
              <a:ea typeface="ＭＳ Ｐゴシック" charset="-128"/>
            </a:endParaRPr>
          </a:p>
          <a:p>
            <a:pPr marL="825500" lvl="1"/>
            <a:r>
              <a:rPr lang="x-none" sz="2000" dirty="0">
                <a:ea typeface="ＭＳ Ｐゴシック" charset="-128"/>
              </a:rPr>
              <a:t>NOTA: Por Consejos de Salarios está privisto que algún Grupo/ Subgrupo tenga que dividir el sueldo mensual en 25.</a:t>
            </a:r>
            <a:endParaRPr lang="es-UY" sz="2000" dirty="0">
              <a:ea typeface="ＭＳ Ｐゴシック" charset="-128"/>
            </a:endParaRPr>
          </a:p>
          <a:p>
            <a:pPr marL="365125" indent="-282575" defTabSz="914400"/>
            <a:endParaRPr lang="es-UY" sz="2400" dirty="0">
              <a:ea typeface="ＭＳ Ｐゴシック" charset="-128"/>
            </a:endParaRPr>
          </a:p>
          <a:p>
            <a:pPr marL="765175" lvl="1" indent="-282575"/>
            <a:r>
              <a:rPr lang="es-UY" sz="2400" dirty="0">
                <a:ea typeface="ＭＳ Ｐゴシック" charset="-128"/>
              </a:rPr>
              <a:t>Jornaleros = (Jornal + Variable) x Días licencia</a:t>
            </a:r>
          </a:p>
          <a:p>
            <a:pPr marL="365125" indent="-282575" defTabSz="914400">
              <a:buFontTx/>
              <a:buNone/>
            </a:pPr>
            <a:r>
              <a:rPr lang="es-UY" sz="2400" dirty="0" err="1">
                <a:ea typeface="ＭＳ Ｐゴシック" charset="-128"/>
              </a:rPr>
              <a:t>Ej</a:t>
            </a:r>
            <a:r>
              <a:rPr lang="es-UY" sz="2400" dirty="0">
                <a:ea typeface="ＭＳ Ｐゴシック" charset="-128"/>
              </a:rPr>
              <a:t>:  $ 500 x 20 = $10.000</a:t>
            </a: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202451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 1 - LICENCIA</a:t>
            </a:r>
          </a:p>
        </p:txBody>
      </p:sp>
      <p:sp>
        <p:nvSpPr>
          <p:cNvPr id="3" name="2 Marcador de contenido"/>
          <p:cNvSpPr>
            <a:spLocks noGrp="1"/>
          </p:cNvSpPr>
          <p:nvPr>
            <p:ph idx="1"/>
          </p:nvPr>
        </p:nvSpPr>
        <p:spPr/>
        <p:txBody>
          <a:bodyPr>
            <a:normAutofit/>
          </a:bodyPr>
          <a:lstStyle/>
          <a:p>
            <a:r>
              <a:rPr lang="es-ES" sz="2400" dirty="0"/>
              <a:t>Egresa hoy</a:t>
            </a:r>
          </a:p>
          <a:p>
            <a:r>
              <a:rPr lang="es-ES" sz="2400" dirty="0"/>
              <a:t>Ya gozó de la licencia generada en el año anterior</a:t>
            </a:r>
          </a:p>
          <a:p>
            <a:r>
              <a:rPr lang="es-ES" sz="2400" dirty="0"/>
              <a:t>Ingresó en octubre 2010</a:t>
            </a:r>
          </a:p>
          <a:p>
            <a:r>
              <a:rPr lang="es-ES" sz="2400" dirty="0"/>
              <a:t>Cobra:</a:t>
            </a:r>
          </a:p>
          <a:p>
            <a:pPr lvl="1"/>
            <a:r>
              <a:rPr lang="es-ES" sz="2400" dirty="0"/>
              <a:t>$ 15.000 mensuales</a:t>
            </a:r>
          </a:p>
          <a:p>
            <a:pPr lvl="1"/>
            <a:r>
              <a:rPr lang="es-ES" sz="2400" dirty="0"/>
              <a:t>15 HHEE comunes mensuales</a:t>
            </a:r>
          </a:p>
          <a:p>
            <a:endParaRPr lang="es-ES" dirty="0"/>
          </a:p>
        </p:txBody>
      </p:sp>
    </p:spTree>
    <p:extLst>
      <p:ext uri="{BB962C8B-B14F-4D97-AF65-F5344CB8AC3E}">
        <p14:creationId xmlns:p14="http://schemas.microsoft.com/office/powerpoint/2010/main" val="293535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 2 - LICENCIA</a:t>
            </a:r>
          </a:p>
        </p:txBody>
      </p:sp>
      <p:sp>
        <p:nvSpPr>
          <p:cNvPr id="3" name="2 Marcador de contenido"/>
          <p:cNvSpPr>
            <a:spLocks noGrp="1"/>
          </p:cNvSpPr>
          <p:nvPr>
            <p:ph idx="1"/>
          </p:nvPr>
        </p:nvSpPr>
        <p:spPr/>
        <p:txBody>
          <a:bodyPr>
            <a:normAutofit/>
          </a:bodyPr>
          <a:lstStyle/>
          <a:p>
            <a:r>
              <a:rPr lang="es-ES" sz="2400" dirty="0"/>
              <a:t>Sale de licencia hoy</a:t>
            </a:r>
          </a:p>
          <a:p>
            <a:r>
              <a:rPr lang="es-ES" sz="2400" dirty="0"/>
              <a:t>Ingresó en octubre 2013</a:t>
            </a:r>
          </a:p>
          <a:p>
            <a:r>
              <a:rPr lang="es-ES" sz="2400" dirty="0"/>
              <a:t>Cobra: </a:t>
            </a:r>
          </a:p>
          <a:p>
            <a:pPr lvl="1"/>
            <a:r>
              <a:rPr lang="es-ES" sz="2400" dirty="0"/>
              <a:t>$20.000 por mes</a:t>
            </a:r>
          </a:p>
          <a:p>
            <a:pPr lvl="1"/>
            <a:r>
              <a:rPr lang="es-ES" sz="2400" dirty="0"/>
              <a:t>$ 8.000 viáticos sin rendición de cuenta para uso en exterior</a:t>
            </a:r>
          </a:p>
          <a:p>
            <a:pPr lvl="1"/>
            <a:endParaRPr lang="es-ES" dirty="0"/>
          </a:p>
        </p:txBody>
      </p:sp>
    </p:spTree>
    <p:extLst>
      <p:ext uri="{BB962C8B-B14F-4D97-AF65-F5344CB8AC3E}">
        <p14:creationId xmlns:p14="http://schemas.microsoft.com/office/powerpoint/2010/main" val="1024063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 3 - LICENCIA</a:t>
            </a:r>
          </a:p>
        </p:txBody>
      </p:sp>
      <p:sp>
        <p:nvSpPr>
          <p:cNvPr id="3" name="2 Marcador de contenido"/>
          <p:cNvSpPr>
            <a:spLocks noGrp="1"/>
          </p:cNvSpPr>
          <p:nvPr>
            <p:ph idx="1"/>
          </p:nvPr>
        </p:nvSpPr>
        <p:spPr/>
        <p:txBody>
          <a:bodyPr>
            <a:normAutofit/>
          </a:bodyPr>
          <a:lstStyle/>
          <a:p>
            <a:r>
              <a:rPr lang="es-ES" sz="2400" dirty="0"/>
              <a:t>Sale de licencia hoy</a:t>
            </a:r>
          </a:p>
          <a:p>
            <a:r>
              <a:rPr lang="es-ES" sz="2400" dirty="0"/>
              <a:t>Ingresó en abril 2007</a:t>
            </a:r>
          </a:p>
          <a:p>
            <a:r>
              <a:rPr lang="es-ES" sz="2400" dirty="0"/>
              <a:t>Cobra: </a:t>
            </a:r>
          </a:p>
          <a:p>
            <a:pPr lvl="1"/>
            <a:r>
              <a:rPr lang="es-ES" sz="2400" dirty="0"/>
              <a:t>$23.000 por mes</a:t>
            </a:r>
          </a:p>
          <a:p>
            <a:pPr lvl="1"/>
            <a:r>
              <a:rPr lang="es-ES" sz="2400" dirty="0"/>
              <a:t>$ 10.000 viáticos sin rendición de cuenta para uso en Uruguay</a:t>
            </a:r>
          </a:p>
          <a:p>
            <a:pPr lvl="1" algn="just"/>
            <a:r>
              <a:rPr lang="es-ES" sz="2400" dirty="0"/>
              <a:t>De enero a abril 2018 hizo 20 horas extra simples mensuales; en mayo hizo 15 horas extra en domingos mensuales</a:t>
            </a:r>
          </a:p>
          <a:p>
            <a:pPr lvl="1"/>
            <a:endParaRPr lang="es-ES" dirty="0"/>
          </a:p>
        </p:txBody>
      </p:sp>
    </p:spTree>
    <p:extLst>
      <p:ext uri="{BB962C8B-B14F-4D97-AF65-F5344CB8AC3E}">
        <p14:creationId xmlns:p14="http://schemas.microsoft.com/office/powerpoint/2010/main" val="1217468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Y" dirty="0"/>
              <a:t>Salario</a:t>
            </a:r>
            <a:r>
              <a:rPr lang="es-UY" dirty="0">
                <a:effectLst>
                  <a:outerShdw blurRad="38100" dist="38100" dir="2700000" algn="tl">
                    <a:srgbClr val="C0C0C0"/>
                  </a:outerShdw>
                </a:effectLst>
                <a:ea typeface="ＭＳ Ｐゴシック" charset="-128"/>
              </a:rPr>
              <a:t> </a:t>
            </a:r>
            <a:r>
              <a:rPr lang="es-UY" dirty="0"/>
              <a:t>vacacional (Ley 16.101)</a:t>
            </a:r>
          </a:p>
        </p:txBody>
      </p:sp>
      <p:sp>
        <p:nvSpPr>
          <p:cNvPr id="96259" name="2 Marcador de contenido"/>
          <p:cNvSpPr>
            <a:spLocks noGrp="1"/>
          </p:cNvSpPr>
          <p:nvPr>
            <p:ph idx="1"/>
          </p:nvPr>
        </p:nvSpPr>
        <p:spPr/>
        <p:txBody>
          <a:bodyPr/>
          <a:lstStyle/>
          <a:p>
            <a:pPr marL="365125" indent="-282575" defTabSz="914400"/>
            <a:r>
              <a:rPr lang="es-UY" sz="2400" dirty="0">
                <a:latin typeface="Arial" pitchFamily="34" charset="0"/>
                <a:ea typeface="ＭＳ Ｐゴシック" charset="-128"/>
              </a:rPr>
              <a:t>Noción</a:t>
            </a:r>
          </a:p>
          <a:p>
            <a:pPr marL="365125" indent="-282575" defTabSz="914400"/>
            <a:r>
              <a:rPr lang="es-UY" sz="2400" dirty="0">
                <a:latin typeface="Arial" pitchFamily="34" charset="0"/>
                <a:ea typeface="ＭＳ Ｐゴシック" charset="-128"/>
              </a:rPr>
              <a:t>Beneficiarios</a:t>
            </a:r>
          </a:p>
          <a:p>
            <a:pPr marL="365125" indent="-282575" defTabSz="914400"/>
            <a:r>
              <a:rPr lang="es-UY" sz="2400" dirty="0">
                <a:latin typeface="Arial" pitchFamily="34" charset="0"/>
                <a:ea typeface="ＭＳ Ｐゴシック" charset="-128"/>
              </a:rPr>
              <a:t>Regulación del instituto</a:t>
            </a:r>
          </a:p>
          <a:p>
            <a:pPr marL="365125" indent="-282575" defTabSz="914400"/>
            <a:r>
              <a:rPr lang="es-UY" sz="2400" dirty="0">
                <a:latin typeface="Arial" pitchFamily="34" charset="0"/>
                <a:ea typeface="ＭＳ Ｐゴシック" charset="-128"/>
              </a:rPr>
              <a:t>Naturaleza jurídica</a:t>
            </a:r>
          </a:p>
          <a:p>
            <a:pPr marL="365125" indent="-282575" defTabSz="914400"/>
            <a:r>
              <a:rPr lang="es-UY" sz="2400" dirty="0">
                <a:latin typeface="Arial" pitchFamily="34" charset="0"/>
                <a:ea typeface="ＭＳ Ｐゴシック" charset="-128"/>
              </a:rPr>
              <a:t>Oportunidad de pago</a:t>
            </a:r>
          </a:p>
          <a:p>
            <a:pPr marL="365125" indent="-282575" defTabSz="914400"/>
            <a:r>
              <a:rPr lang="es-UY" sz="2400" dirty="0">
                <a:latin typeface="Arial" pitchFamily="34" charset="0"/>
                <a:ea typeface="ＭＳ Ｐゴシック" charset="-128"/>
              </a:rPr>
              <a:t>Jornal líquido de licencia</a:t>
            </a:r>
          </a:p>
          <a:p>
            <a:pPr marL="365125" indent="-282575" defTabSz="914400"/>
            <a:r>
              <a:rPr lang="es-UY" sz="2400" dirty="0">
                <a:latin typeface="Arial" pitchFamily="34" charset="0"/>
                <a:ea typeface="ＭＳ Ｐゴシック" charset="-128"/>
              </a:rPr>
              <a:t>Tratamiento CESS e IRPF</a:t>
            </a:r>
          </a:p>
          <a:p>
            <a:pPr marL="365125" indent="-282575" defTabSz="914400"/>
            <a:endParaRPr lang="es-UY" sz="2400" dirty="0">
              <a:latin typeface="Arial" pitchFamily="34" charset="0"/>
              <a:ea typeface="ＭＳ Ｐゴシック" charset="-128"/>
            </a:endParaRP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703176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Y" dirty="0"/>
              <a:t>Salario</a:t>
            </a:r>
            <a:r>
              <a:rPr lang="es-UY" dirty="0">
                <a:effectLst>
                  <a:outerShdw blurRad="38100" dist="38100" dir="2700000" algn="tl">
                    <a:srgbClr val="C0C0C0"/>
                  </a:outerShdw>
                </a:effectLst>
                <a:ea typeface="ＭＳ Ｐゴシック" charset="-128"/>
              </a:rPr>
              <a:t> </a:t>
            </a:r>
            <a:r>
              <a:rPr lang="es-UY" dirty="0"/>
              <a:t>vacacional</a:t>
            </a:r>
          </a:p>
        </p:txBody>
      </p:sp>
      <p:sp>
        <p:nvSpPr>
          <p:cNvPr id="97283" name="2 Marcador de contenido"/>
          <p:cNvSpPr>
            <a:spLocks noGrp="1"/>
          </p:cNvSpPr>
          <p:nvPr>
            <p:ph idx="1"/>
          </p:nvPr>
        </p:nvSpPr>
        <p:spPr>
          <a:xfrm>
            <a:off x="324943" y="1556792"/>
            <a:ext cx="8229600" cy="4830763"/>
          </a:xfrm>
        </p:spPr>
        <p:txBody>
          <a:bodyPr/>
          <a:lstStyle/>
          <a:p>
            <a:pPr marL="457200" indent="-457200" defTabSz="914400">
              <a:spcBef>
                <a:spcPct val="50000"/>
              </a:spcBef>
            </a:pPr>
            <a:r>
              <a:rPr lang="es-ES" sz="2400" b="0" dirty="0">
                <a:latin typeface="Arial" pitchFamily="34" charset="0"/>
                <a:ea typeface="ＭＳ Ｐゴシック" charset="-128"/>
              </a:rPr>
              <a:t>Noción: </a:t>
            </a:r>
          </a:p>
          <a:p>
            <a:pPr marL="731838" lvl="1" indent="-457200" defTabSz="914400">
              <a:spcBef>
                <a:spcPct val="50000"/>
              </a:spcBef>
            </a:pPr>
            <a:r>
              <a:rPr lang="es-ES" sz="2400" dirty="0">
                <a:latin typeface="Arial" pitchFamily="34" charset="0"/>
                <a:ea typeface="ＭＳ Ｐゴシック" charset="-128"/>
              </a:rPr>
              <a:t>Partida adicional que se otorga a los trabajadores para el “mejor goce de la licencia”</a:t>
            </a:r>
          </a:p>
        </p:txBody>
      </p:sp>
    </p:spTree>
    <p:extLst>
      <p:ext uri="{BB962C8B-B14F-4D97-AF65-F5344CB8AC3E}">
        <p14:creationId xmlns:p14="http://schemas.microsoft.com/office/powerpoint/2010/main" val="4158165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 </a:t>
            </a:r>
            <a:r>
              <a:rPr lang="es-UY" dirty="0">
                <a:effectLst>
                  <a:outerShdw blurRad="38100" dist="38100" dir="2700000" algn="tl">
                    <a:srgbClr val="C0C0C0"/>
                  </a:outerShdw>
                </a:effectLst>
                <a:ea typeface="ＭＳ Ｐゴシック" charset="-128"/>
              </a:rPr>
              <a:t>(</a:t>
            </a:r>
            <a:r>
              <a:rPr lang="es-UY" dirty="0"/>
              <a:t>Ley 12.590/Ley 13.556</a:t>
            </a:r>
            <a:r>
              <a:rPr lang="es-UY" dirty="0">
                <a:effectLst>
                  <a:outerShdw blurRad="38100" dist="38100" dir="2700000" algn="tl">
                    <a:srgbClr val="C0C0C0"/>
                  </a:outerShdw>
                </a:effectLst>
                <a:ea typeface="ＭＳ Ｐゴシック" charset="-128"/>
              </a:rPr>
              <a:t>)</a:t>
            </a:r>
          </a:p>
        </p:txBody>
      </p:sp>
      <p:sp>
        <p:nvSpPr>
          <p:cNvPr id="80899" name="2 Marcador de contenido"/>
          <p:cNvSpPr>
            <a:spLocks noGrp="1"/>
          </p:cNvSpPr>
          <p:nvPr>
            <p:ph idx="1"/>
          </p:nvPr>
        </p:nvSpPr>
        <p:spPr>
          <a:xfrm>
            <a:off x="539552" y="1556792"/>
            <a:ext cx="7499350" cy="4680520"/>
          </a:xfrm>
        </p:spPr>
        <p:txBody>
          <a:bodyPr>
            <a:normAutofit/>
          </a:bodyPr>
          <a:lstStyle/>
          <a:p>
            <a:pPr marL="365125" indent="-282575" defTabSz="914400"/>
            <a:r>
              <a:rPr lang="es-UY" sz="2400" dirty="0">
                <a:latin typeface="Arial" pitchFamily="34" charset="0"/>
                <a:ea typeface="ＭＳ Ｐゴシック" charset="-128"/>
              </a:rPr>
              <a:t>Concepto</a:t>
            </a:r>
          </a:p>
          <a:p>
            <a:pPr marL="639763" lvl="1" indent="-236538" defTabSz="914400"/>
            <a:r>
              <a:rPr lang="es-UY" sz="2400" dirty="0">
                <a:latin typeface="Arial" pitchFamily="34" charset="0"/>
                <a:ea typeface="ＭＳ Ｐゴシック" charset="-128"/>
              </a:rPr>
              <a:t>Todos los trabajadores contratados por particulares o empresas privadas de cualquier naturaleza, tienen derecho a una licencia anual remunerada de 20 días como mínimo.</a:t>
            </a:r>
          </a:p>
          <a:p>
            <a:pPr marL="639763" lvl="1" indent="-236538" defTabSz="914400"/>
            <a:r>
              <a:rPr lang="es-UY" sz="2400" dirty="0">
                <a:latin typeface="Arial" pitchFamily="34" charset="0"/>
                <a:ea typeface="ＭＳ Ｐゴシック" charset="-128"/>
              </a:rPr>
              <a:t>L</a:t>
            </a:r>
            <a:r>
              <a:rPr lang="x-none" sz="2400" dirty="0">
                <a:latin typeface="Arial" pitchFamily="34" charset="0"/>
                <a:ea typeface="ＭＳ Ｐゴシック" charset="-128"/>
              </a:rPr>
              <a:t>os días que correspondan deberán hacerse efectivos en un solo período continuado, dentro del que no se computarán los feriados.</a:t>
            </a:r>
          </a:p>
          <a:p>
            <a:pPr marL="639763" lvl="1" indent="-236538" defTabSz="914400"/>
            <a:r>
              <a:rPr lang="x-none" sz="2400" dirty="0">
                <a:latin typeface="Arial" pitchFamily="34" charset="0"/>
                <a:ea typeface="ＭＳ Ｐゴシック" charset="-128"/>
              </a:rPr>
              <a:t>Es un derecho irrenunciable y la ley declara </a:t>
            </a:r>
            <a:r>
              <a:rPr lang="x-none" sz="2400" i="1" dirty="0">
                <a:latin typeface="Arial" pitchFamily="34" charset="0"/>
                <a:ea typeface="ＭＳ Ｐゴシック" charset="-128"/>
              </a:rPr>
              <a:t>“nulo todo acuerdo que implique el abandono del derecho o compensación en dinero”.</a:t>
            </a:r>
          </a:p>
          <a:p>
            <a:pPr marL="639763" lvl="1" indent="-236538"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957829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Y" dirty="0"/>
              <a:t>Salario</a:t>
            </a:r>
            <a:r>
              <a:rPr lang="es-UY" dirty="0">
                <a:effectLst>
                  <a:outerShdw blurRad="38100" dist="38100" dir="2700000" algn="tl">
                    <a:srgbClr val="C0C0C0"/>
                  </a:outerShdw>
                </a:effectLst>
                <a:ea typeface="ＭＳ Ｐゴシック" charset="-128"/>
              </a:rPr>
              <a:t> </a:t>
            </a:r>
            <a:r>
              <a:rPr lang="es-UY" dirty="0"/>
              <a:t>vacacional</a:t>
            </a:r>
            <a:endParaRPr lang="es-UY" dirty="0">
              <a:effectLst>
                <a:outerShdw blurRad="38100" dist="38100" dir="2700000" algn="tl">
                  <a:srgbClr val="C0C0C0"/>
                </a:outerShdw>
              </a:effectLst>
              <a:ea typeface="ＭＳ Ｐゴシック" charset="-128"/>
            </a:endParaRPr>
          </a:p>
        </p:txBody>
      </p:sp>
      <p:sp>
        <p:nvSpPr>
          <p:cNvPr id="100355" name="2 Marcador de contenido"/>
          <p:cNvSpPr>
            <a:spLocks noGrp="1"/>
          </p:cNvSpPr>
          <p:nvPr>
            <p:ph idx="1"/>
          </p:nvPr>
        </p:nvSpPr>
        <p:spPr>
          <a:xfrm>
            <a:off x="304800" y="1556792"/>
            <a:ext cx="8229600" cy="4830762"/>
          </a:xfrm>
        </p:spPr>
        <p:txBody>
          <a:bodyPr>
            <a:normAutofit lnSpcReduction="10000"/>
          </a:bodyPr>
          <a:lstStyle/>
          <a:p>
            <a:pPr marL="365125" indent="-282575" defTabSz="914400"/>
            <a:r>
              <a:rPr lang="es-UY" sz="2400" dirty="0">
                <a:latin typeface="Arial" pitchFamily="34" charset="0"/>
                <a:ea typeface="ＭＳ Ｐゴシック" charset="-128"/>
              </a:rPr>
              <a:t>Oportunidad de pago</a:t>
            </a:r>
          </a:p>
          <a:p>
            <a:pPr marL="639763" lvl="1" indent="-236538" defTabSz="914400"/>
            <a:r>
              <a:rPr lang="es-UY" sz="2400" dirty="0">
                <a:latin typeface="Arial" pitchFamily="34" charset="0"/>
                <a:ea typeface="ＭＳ Ｐゴシック" charset="-128"/>
              </a:rPr>
              <a:t>Siempre antes de ingresar al goce de la licencia</a:t>
            </a:r>
          </a:p>
          <a:p>
            <a:pPr marL="365125" indent="-282575" defTabSz="914400"/>
            <a:r>
              <a:rPr lang="es-UY" sz="2400" dirty="0">
                <a:latin typeface="Arial" pitchFamily="34" charset="0"/>
                <a:ea typeface="ＭＳ Ｐゴシック" charset="-128"/>
              </a:rPr>
              <a:t>Jornal líquido de licencia</a:t>
            </a:r>
          </a:p>
          <a:p>
            <a:pPr marL="639763" lvl="1" indent="-236538" algn="just" defTabSz="914400"/>
            <a:r>
              <a:rPr lang="es-UY" sz="2400" i="1" dirty="0">
                <a:latin typeface="Arial" pitchFamily="34" charset="0"/>
                <a:ea typeface="ＭＳ Ｐゴシック" charset="-128"/>
              </a:rPr>
              <a:t>“es el resultante de restar al jornal nominal de vacaciones los aportes de contribución a la seguridad social y el impuesto a las retribuciones.” </a:t>
            </a:r>
            <a:r>
              <a:rPr lang="es-UY" sz="2400" dirty="0">
                <a:latin typeface="Arial" pitchFamily="34" charset="0"/>
                <a:ea typeface="ＭＳ Ｐゴシック" charset="-128"/>
              </a:rPr>
              <a:t>Aportes a la seguridad social:</a:t>
            </a:r>
          </a:p>
          <a:p>
            <a:pPr marL="885825" lvl="2" defTabSz="914400"/>
            <a:r>
              <a:rPr lang="es-UY" sz="2400" dirty="0">
                <a:latin typeface="Arial" pitchFamily="34" charset="0"/>
                <a:ea typeface="ＭＳ Ｐゴシック" charset="-128"/>
              </a:rPr>
              <a:t>15% montepío</a:t>
            </a:r>
          </a:p>
          <a:p>
            <a:pPr marL="885825" lvl="2" defTabSz="914400"/>
            <a:r>
              <a:rPr lang="es-UY" sz="2400" dirty="0">
                <a:latin typeface="Arial" pitchFamily="34" charset="0"/>
                <a:ea typeface="ＭＳ Ｐゴシック" charset="-128"/>
              </a:rPr>
              <a:t>0,10% FRL</a:t>
            </a:r>
          </a:p>
          <a:p>
            <a:pPr marL="885825" lvl="2" defTabSz="914400"/>
            <a:r>
              <a:rPr lang="es-UY" sz="2400" dirty="0">
                <a:latin typeface="Arial" pitchFamily="34" charset="0"/>
                <a:ea typeface="ＭＳ Ｐゴシック" charset="-128"/>
              </a:rPr>
              <a:t>3% - 8% seguro de enfermedad</a:t>
            </a:r>
          </a:p>
          <a:p>
            <a:pPr marL="639763" lvl="1" indent="-236538" defTabSz="914400"/>
            <a:r>
              <a:rPr lang="es-UY" sz="2400" dirty="0">
                <a:latin typeface="Arial" pitchFamily="34" charset="0"/>
                <a:ea typeface="ＭＳ Ｐゴシック" charset="-128"/>
              </a:rPr>
              <a:t>IRP: derogado y no sustituido por la Reforma Tributaria</a:t>
            </a: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2873195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Aporte topeado</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227426867"/>
              </p:ext>
            </p:extLst>
          </p:nvPr>
        </p:nvGraphicFramePr>
        <p:xfrm>
          <a:off x="308139" y="1628800"/>
          <a:ext cx="8229600" cy="4446166"/>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486028">
                  <a:extLst>
                    <a:ext uri="{9D8B030D-6E8A-4147-A177-3AD203B41FA5}">
                      <a16:colId xmlns:a16="http://schemas.microsoft.com/office/drawing/2014/main" val="20001"/>
                    </a:ext>
                  </a:extLst>
                </a:gridCol>
                <a:gridCol w="1628772">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79589">
                <a:tc>
                  <a:txBody>
                    <a:bodyPr/>
                    <a:lstStyle/>
                    <a:p>
                      <a:r>
                        <a:rPr lang="es-ES" dirty="0"/>
                        <a:t>Sueldo $ 200.000</a:t>
                      </a:r>
                    </a:p>
                  </a:txBody>
                  <a:tcPr/>
                </a:tc>
                <a:tc>
                  <a:txBody>
                    <a:bodyPr/>
                    <a:lstStyle/>
                    <a:p>
                      <a:r>
                        <a:rPr lang="es-ES" dirty="0"/>
                        <a:t>Alícuota</a:t>
                      </a:r>
                    </a:p>
                  </a:txBody>
                  <a:tcPr/>
                </a:tc>
                <a:tc>
                  <a:txBody>
                    <a:bodyPr/>
                    <a:lstStyle/>
                    <a:p>
                      <a:r>
                        <a:rPr lang="es-ES" dirty="0"/>
                        <a:t>Aporte</a:t>
                      </a:r>
                    </a:p>
                  </a:txBody>
                  <a:tcPr/>
                </a:tc>
                <a:tc>
                  <a:txBody>
                    <a:bodyPr/>
                    <a:lstStyle/>
                    <a:p>
                      <a:r>
                        <a:rPr lang="es-ES" dirty="0"/>
                        <a:t>Líquido</a:t>
                      </a:r>
                    </a:p>
                  </a:txBody>
                  <a:tcPr/>
                </a:tc>
                <a:extLst>
                  <a:ext uri="{0D108BD9-81ED-4DB2-BD59-A6C34878D82A}">
                    <a16:rowId xmlns:a16="http://schemas.microsoft.com/office/drawing/2014/main" val="10000"/>
                  </a:ext>
                </a:extLst>
              </a:tr>
              <a:tr h="1857863">
                <a:tc>
                  <a:txBody>
                    <a:bodyPr/>
                    <a:lstStyle/>
                    <a:p>
                      <a:r>
                        <a:rPr lang="es-ES" dirty="0"/>
                        <a:t>$ 188.411</a:t>
                      </a:r>
                    </a:p>
                  </a:txBody>
                  <a:tcPr/>
                </a:tc>
                <a:tc>
                  <a:txBody>
                    <a:bodyPr/>
                    <a:lstStyle/>
                    <a:p>
                      <a:r>
                        <a:rPr lang="es-ES" dirty="0"/>
                        <a:t>FONASA – 4,5%</a:t>
                      </a:r>
                    </a:p>
                    <a:p>
                      <a:r>
                        <a:rPr lang="es-ES" dirty="0"/>
                        <a:t>JUBILATORIO- 15%</a:t>
                      </a:r>
                    </a:p>
                    <a:p>
                      <a:r>
                        <a:rPr lang="es-ES" dirty="0"/>
                        <a:t>FRL – 0,10%</a:t>
                      </a:r>
                    </a:p>
                  </a:txBody>
                  <a:tcPr/>
                </a:tc>
                <a:tc>
                  <a:txBody>
                    <a:bodyPr/>
                    <a:lstStyle/>
                    <a:p>
                      <a:r>
                        <a:rPr lang="es-ES" dirty="0"/>
                        <a:t>$ 36.929</a:t>
                      </a:r>
                    </a:p>
                  </a:txBody>
                  <a:tcPr/>
                </a:tc>
                <a:tc>
                  <a:txBody>
                    <a:bodyPr/>
                    <a:lstStyle/>
                    <a:p>
                      <a:r>
                        <a:rPr lang="es-ES" dirty="0"/>
                        <a:t>$ 151.482</a:t>
                      </a:r>
                    </a:p>
                  </a:txBody>
                  <a:tcPr/>
                </a:tc>
                <a:extLst>
                  <a:ext uri="{0D108BD9-81ED-4DB2-BD59-A6C34878D82A}">
                    <a16:rowId xmlns:a16="http://schemas.microsoft.com/office/drawing/2014/main" val="10001"/>
                  </a:ext>
                </a:extLst>
              </a:tr>
              <a:tr h="1429125">
                <a:tc>
                  <a:txBody>
                    <a:bodyPr/>
                    <a:lstStyle/>
                    <a:p>
                      <a:r>
                        <a:rPr lang="es-ES" dirty="0"/>
                        <a:t>$</a:t>
                      </a:r>
                      <a:r>
                        <a:rPr lang="es-ES" baseline="0" dirty="0"/>
                        <a:t>    11.589</a:t>
                      </a:r>
                      <a:endParaRPr lang="es-ES" dirty="0"/>
                    </a:p>
                  </a:txBody>
                  <a:tcPr/>
                </a:tc>
                <a:tc>
                  <a:txBody>
                    <a:bodyPr/>
                    <a:lstStyle/>
                    <a:p>
                      <a:r>
                        <a:rPr lang="es-ES" dirty="0"/>
                        <a:t>FONASA - 4,5%</a:t>
                      </a:r>
                    </a:p>
                    <a:p>
                      <a:r>
                        <a:rPr lang="es-ES" dirty="0"/>
                        <a:t>FRL-  0,10%</a:t>
                      </a:r>
                    </a:p>
                  </a:txBody>
                  <a:tcPr/>
                </a:tc>
                <a:tc>
                  <a:txBody>
                    <a:bodyPr/>
                    <a:lstStyle/>
                    <a:p>
                      <a:r>
                        <a:rPr lang="es-ES" dirty="0"/>
                        <a:t>$      </a:t>
                      </a:r>
                      <a:r>
                        <a:rPr lang="es-ES" baseline="0" dirty="0"/>
                        <a:t> 533</a:t>
                      </a:r>
                      <a:endParaRPr lang="es-ES" dirty="0"/>
                    </a:p>
                  </a:txBody>
                  <a:tcPr/>
                </a:tc>
                <a:tc>
                  <a:txBody>
                    <a:bodyPr/>
                    <a:lstStyle/>
                    <a:p>
                      <a:r>
                        <a:rPr lang="es-ES" dirty="0"/>
                        <a:t>$   11.056</a:t>
                      </a:r>
                    </a:p>
                    <a:p>
                      <a:endParaRPr lang="es-ES" dirty="0"/>
                    </a:p>
                  </a:txBody>
                  <a:tcPr/>
                </a:tc>
                <a:extLst>
                  <a:ext uri="{0D108BD9-81ED-4DB2-BD59-A6C34878D82A}">
                    <a16:rowId xmlns:a16="http://schemas.microsoft.com/office/drawing/2014/main" val="10002"/>
                  </a:ext>
                </a:extLst>
              </a:tr>
              <a:tr h="579589">
                <a:tc>
                  <a:txBody>
                    <a:bodyPr/>
                    <a:lstStyle/>
                    <a:p>
                      <a:r>
                        <a:rPr lang="es-ES" dirty="0"/>
                        <a:t>Total líquido</a:t>
                      </a:r>
                    </a:p>
                  </a:txBody>
                  <a:tcPr/>
                </a:tc>
                <a:tc>
                  <a:txBody>
                    <a:bodyPr/>
                    <a:lstStyle/>
                    <a:p>
                      <a:endParaRPr lang="es-ES" dirty="0"/>
                    </a:p>
                  </a:txBody>
                  <a:tcPr/>
                </a:tc>
                <a:tc>
                  <a:txBody>
                    <a:bodyPr/>
                    <a:lstStyle/>
                    <a:p>
                      <a:endParaRPr lang="es-ES"/>
                    </a:p>
                  </a:txBody>
                  <a:tcPr/>
                </a:tc>
                <a:tc>
                  <a:txBody>
                    <a:bodyPr/>
                    <a:lstStyle/>
                    <a:p>
                      <a:r>
                        <a:rPr lang="es-ES" dirty="0"/>
                        <a:t>$  162.538</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08451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Y" dirty="0"/>
              <a:t>Salario</a:t>
            </a:r>
            <a:r>
              <a:rPr lang="es-UY" dirty="0">
                <a:effectLst>
                  <a:outerShdw blurRad="38100" dist="38100" dir="2700000" algn="tl">
                    <a:srgbClr val="C0C0C0"/>
                  </a:outerShdw>
                </a:effectLst>
                <a:ea typeface="ＭＳ Ｐゴシック" charset="-128"/>
              </a:rPr>
              <a:t> </a:t>
            </a:r>
            <a:r>
              <a:rPr lang="es-UY" dirty="0"/>
              <a:t>vacacional</a:t>
            </a:r>
            <a:endParaRPr lang="es-UY" dirty="0">
              <a:effectLst>
                <a:outerShdw blurRad="38100" dist="38100" dir="2700000" algn="tl">
                  <a:srgbClr val="C0C0C0"/>
                </a:outerShdw>
              </a:effectLst>
              <a:ea typeface="ＭＳ Ｐゴシック" charset="-128"/>
            </a:endParaRPr>
          </a:p>
        </p:txBody>
      </p:sp>
      <p:sp>
        <p:nvSpPr>
          <p:cNvPr id="101379" name="2 Marcador de contenido"/>
          <p:cNvSpPr>
            <a:spLocks noGrp="1"/>
          </p:cNvSpPr>
          <p:nvPr>
            <p:ph idx="1"/>
          </p:nvPr>
        </p:nvSpPr>
        <p:spPr>
          <a:xfrm>
            <a:off x="533400" y="1556792"/>
            <a:ext cx="8229600" cy="4830762"/>
          </a:xfrm>
        </p:spPr>
        <p:txBody>
          <a:bodyPr/>
          <a:lstStyle/>
          <a:p>
            <a:pPr marL="365125" indent="-282575" defTabSz="914400"/>
            <a:r>
              <a:rPr lang="es-UY" sz="2400" dirty="0">
                <a:latin typeface="Arial" pitchFamily="34" charset="0"/>
                <a:ea typeface="ＭＳ Ｐゴシック" charset="-128"/>
              </a:rPr>
              <a:t>Tratamiento CESS e IRPF</a:t>
            </a:r>
          </a:p>
          <a:p>
            <a:pPr marL="1096963" lvl="3" indent="-173038" defTabSz="914400"/>
            <a:endParaRPr lang="es-UY" sz="2400" b="1" u="sng" dirty="0">
              <a:latin typeface="Arial" pitchFamily="34" charset="0"/>
              <a:ea typeface="ＭＳ Ｐゴシック" charset="-128"/>
            </a:endParaRPr>
          </a:p>
          <a:p>
            <a:pPr marL="1096963" lvl="3" indent="-173038" defTabSz="914400"/>
            <a:r>
              <a:rPr lang="es-UY" sz="2400" b="1" u="sng" dirty="0">
                <a:latin typeface="Arial" pitchFamily="34" charset="0"/>
                <a:ea typeface="ＭＳ Ｐゴシック" charset="-128"/>
              </a:rPr>
              <a:t>no tributa CESS</a:t>
            </a:r>
          </a:p>
          <a:p>
            <a:pPr marL="1096963" lvl="3" indent="-173038" defTabSz="914400"/>
            <a:endParaRPr lang="es-UY" sz="2400" b="1" u="sng" dirty="0">
              <a:latin typeface="Arial" pitchFamily="34" charset="0"/>
              <a:ea typeface="ＭＳ Ｐゴシック" charset="-128"/>
            </a:endParaRPr>
          </a:p>
          <a:p>
            <a:pPr marL="1096963" lvl="3" indent="-173038" defTabSz="914400">
              <a:buFont typeface="Arial" pitchFamily="34" charset="0"/>
              <a:buNone/>
            </a:pPr>
            <a:endParaRPr lang="es-UY" sz="2400" b="1" u="sng" dirty="0">
              <a:latin typeface="Arial" pitchFamily="34" charset="0"/>
              <a:ea typeface="ＭＳ Ｐゴシック" charset="-128"/>
            </a:endParaRPr>
          </a:p>
          <a:p>
            <a:pPr marL="1096963" lvl="3" indent="-173038" defTabSz="914400"/>
            <a:r>
              <a:rPr lang="es-UY" sz="2400" b="1" u="sng" dirty="0">
                <a:latin typeface="Arial" pitchFamily="34" charset="0"/>
                <a:ea typeface="ＭＳ Ｐゴシック" charset="-128"/>
              </a:rPr>
              <a:t> tributa IRPF</a:t>
            </a:r>
          </a:p>
          <a:p>
            <a:pPr marL="1096963" lvl="3" indent="-173038" defTabSz="914400"/>
            <a:endParaRPr lang="es-UY" sz="2400" b="1" u="sng" dirty="0">
              <a:latin typeface="Arial" pitchFamily="34" charset="0"/>
              <a:ea typeface="ＭＳ Ｐゴシック" charset="-128"/>
            </a:endParaRPr>
          </a:p>
          <a:p>
            <a:pPr marL="548323" lvl="1" indent="-173038"/>
            <a:r>
              <a:rPr lang="es-UY" sz="2800" dirty="0">
                <a:latin typeface="Arial" pitchFamily="34" charset="0"/>
                <a:ea typeface="ＭＳ Ｐゴシック" charset="-128"/>
              </a:rPr>
              <a:t>Salario vacacional complementario</a:t>
            </a:r>
          </a:p>
          <a:p>
            <a:pPr marL="822643" lvl="2" indent="-173038"/>
            <a:r>
              <a:rPr lang="es-UY" sz="2500" dirty="0">
                <a:latin typeface="Arial" pitchFamily="34" charset="0"/>
                <a:ea typeface="ＭＳ Ｐゴシック" charset="-128"/>
              </a:rPr>
              <a:t>No gravado por CESS siempre que no supere el 100% del común</a:t>
            </a:r>
          </a:p>
          <a:p>
            <a:pPr marL="639763" lvl="1" indent="-236538"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242581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 licencia / SAL VACACIONAL</a:t>
            </a:r>
          </a:p>
        </p:txBody>
      </p:sp>
      <p:sp>
        <p:nvSpPr>
          <p:cNvPr id="3" name="2 Marcador de contenido"/>
          <p:cNvSpPr>
            <a:spLocks noGrp="1"/>
          </p:cNvSpPr>
          <p:nvPr>
            <p:ph idx="1"/>
          </p:nvPr>
        </p:nvSpPr>
        <p:spPr/>
        <p:txBody>
          <a:bodyPr>
            <a:normAutofit fontScale="85000" lnSpcReduction="20000"/>
          </a:bodyPr>
          <a:lstStyle/>
          <a:p>
            <a:r>
              <a:rPr lang="es-UY" dirty="0"/>
              <a:t>Un trabajador desempeña tareas como administrativo en una empresa de seguros desde el año 2016 en régimen de trabajador mensual. En el mes de abril del corriente gozó la licencia generada en el año 2019. Tras percibir su pago le consulta a los efectos de saber si la liquidación efectuada por el empleador es correcta.</a:t>
            </a:r>
          </a:p>
          <a:p>
            <a:r>
              <a:rPr lang="es-UY" dirty="0"/>
              <a:t>Su sueldo mensual en 2020 - $ 14.000. Percibe $ 1.500 mensuales por concepto de ticket alimentación. Durante el año 2019 realizó 100 horas extras en día hábil. El total de jornadas trabajadas fue de 260.</a:t>
            </a:r>
          </a:p>
          <a:p>
            <a:pPr marL="0" indent="0">
              <a:buNone/>
            </a:pPr>
            <a:r>
              <a:rPr lang="es-UY" dirty="0"/>
              <a:t>Calcular el monto de la licencia y del salario vacacional correspondiente (trabajador sin hijos)</a:t>
            </a:r>
          </a:p>
          <a:p>
            <a:endParaRPr lang="es-ES" dirty="0"/>
          </a:p>
        </p:txBody>
      </p:sp>
    </p:spTree>
    <p:extLst>
      <p:ext uri="{BB962C8B-B14F-4D97-AF65-F5344CB8AC3E}">
        <p14:creationId xmlns:p14="http://schemas.microsoft.com/office/powerpoint/2010/main" val="2145319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UY" dirty="0"/>
              <a:t>Aguinaldo</a:t>
            </a:r>
            <a:r>
              <a:rPr lang="es-UY" sz="3000" dirty="0">
                <a:effectLst>
                  <a:outerShdw blurRad="38100" dist="38100" dir="2700000" algn="tl">
                    <a:srgbClr val="C0C0C0"/>
                  </a:outerShdw>
                </a:effectLst>
                <a:ea typeface="ＭＳ Ｐゴシック" charset="-128"/>
              </a:rPr>
              <a:t> </a:t>
            </a:r>
            <a:r>
              <a:rPr lang="es-UY" sz="3100" dirty="0"/>
              <a:t>(Sueldo Anual Complementario</a:t>
            </a:r>
            <a:r>
              <a:rPr lang="es-UY" sz="3100" dirty="0">
                <a:effectLst>
                  <a:outerShdw blurRad="38100" dist="38100" dir="2700000" algn="tl">
                    <a:srgbClr val="C0C0C0"/>
                  </a:outerShdw>
                </a:effectLst>
                <a:ea typeface="ＭＳ Ｐゴシック" charset="-128"/>
              </a:rPr>
              <a:t>)</a:t>
            </a:r>
          </a:p>
        </p:txBody>
      </p:sp>
      <p:sp>
        <p:nvSpPr>
          <p:cNvPr id="102403" name="2 Marcador de contenido"/>
          <p:cNvSpPr>
            <a:spLocks noGrp="1"/>
          </p:cNvSpPr>
          <p:nvPr>
            <p:ph idx="1"/>
          </p:nvPr>
        </p:nvSpPr>
        <p:spPr/>
        <p:txBody>
          <a:bodyPr/>
          <a:lstStyle/>
          <a:p>
            <a:pPr marL="365125" indent="-282575" defTabSz="914400"/>
            <a:endParaRPr lang="es-UY" sz="1000" dirty="0">
              <a:latin typeface="Arial" pitchFamily="34" charset="0"/>
              <a:ea typeface="ＭＳ Ｐゴシック" charset="-128"/>
            </a:endParaRPr>
          </a:p>
          <a:p>
            <a:pPr marL="365125" indent="-282575" defTabSz="914400"/>
            <a:r>
              <a:rPr lang="es-ES" sz="2400" dirty="0">
                <a:latin typeface="Arial" pitchFamily="34" charset="0"/>
                <a:ea typeface="ＭＳ Ｐゴシック" charset="-128"/>
              </a:rPr>
              <a:t>Noción</a:t>
            </a:r>
          </a:p>
          <a:p>
            <a:pPr marL="365125" indent="-282575" defTabSz="914400"/>
            <a:r>
              <a:rPr lang="es-UY" sz="2400" dirty="0">
                <a:latin typeface="Arial" pitchFamily="34" charset="0"/>
                <a:ea typeface="ＭＳ Ｐゴシック" charset="-128"/>
              </a:rPr>
              <a:t>Regulación del instituto</a:t>
            </a:r>
          </a:p>
          <a:p>
            <a:pPr marL="365125" indent="-282575" defTabSz="914400"/>
            <a:r>
              <a:rPr lang="es-ES" sz="2400" dirty="0">
                <a:latin typeface="Arial" pitchFamily="34" charset="0"/>
                <a:ea typeface="ＭＳ Ｐゴシック" charset="-128"/>
              </a:rPr>
              <a:t>Partidas que se computan</a:t>
            </a:r>
          </a:p>
          <a:p>
            <a:pPr marL="365125" indent="-282575" defTabSz="914400"/>
            <a:r>
              <a:rPr lang="es-ES" sz="2400" dirty="0">
                <a:latin typeface="Arial" pitchFamily="34" charset="0"/>
                <a:ea typeface="ＭＳ Ｐゴシック" charset="-128"/>
              </a:rPr>
              <a:t>Partidas que no se computan</a:t>
            </a:r>
          </a:p>
          <a:p>
            <a:pPr marL="365125" indent="-282575" defTabSz="914400"/>
            <a:r>
              <a:rPr lang="es-ES" sz="2400" dirty="0">
                <a:latin typeface="Arial" pitchFamily="34" charset="0"/>
                <a:ea typeface="ＭＳ Ｐゴシック" charset="-128"/>
              </a:rPr>
              <a:t>Oportunidad de pago</a:t>
            </a:r>
            <a:endParaRPr lang="es-UY" sz="2400" dirty="0">
              <a:latin typeface="Arial" pitchFamily="34" charset="0"/>
              <a:ea typeface="ＭＳ Ｐゴシック" charset="-128"/>
            </a:endParaRPr>
          </a:p>
          <a:p>
            <a:pPr marL="365125" indent="-282575" defTabSz="914400"/>
            <a:endParaRPr lang="es-UY" dirty="0">
              <a:latin typeface="Arial" pitchFamily="34" charset="0"/>
              <a:ea typeface="ＭＳ Ｐゴシック" charset="-128"/>
            </a:endParaRPr>
          </a:p>
        </p:txBody>
      </p:sp>
    </p:spTree>
    <p:extLst>
      <p:ext uri="{BB962C8B-B14F-4D97-AF65-F5344CB8AC3E}">
        <p14:creationId xmlns:p14="http://schemas.microsoft.com/office/powerpoint/2010/main" val="24380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76672"/>
            <a:ext cx="8686800" cy="838200"/>
          </a:xfrm>
        </p:spPr>
        <p:txBody>
          <a:bodyPr>
            <a:noAutofit/>
          </a:bodyPr>
          <a:lstStyle/>
          <a:p>
            <a:r>
              <a:rPr lang="es-UY" sz="3200" dirty="0"/>
              <a:t>Aguinaldo</a:t>
            </a:r>
            <a:r>
              <a:rPr lang="es-UY" sz="3200" dirty="0">
                <a:effectLst>
                  <a:outerShdw blurRad="38100" dist="38100" dir="2700000" algn="tl">
                    <a:srgbClr val="C0C0C0"/>
                  </a:outerShdw>
                </a:effectLst>
                <a:ea typeface="ＭＳ Ｐゴシック" charset="-128"/>
              </a:rPr>
              <a:t> </a:t>
            </a:r>
            <a:r>
              <a:rPr lang="es-UY" sz="2800" dirty="0"/>
              <a:t>(Sueldo Anual Complementario</a:t>
            </a:r>
            <a:r>
              <a:rPr lang="es-UY" sz="2800" dirty="0">
                <a:effectLst>
                  <a:outerShdw blurRad="38100" dist="38100" dir="2700000" algn="tl">
                    <a:srgbClr val="C0C0C0"/>
                  </a:outerShdw>
                </a:effectLst>
                <a:ea typeface="ＭＳ Ｐゴシック" charset="-128"/>
              </a:rPr>
              <a:t>)</a:t>
            </a:r>
          </a:p>
        </p:txBody>
      </p:sp>
      <p:sp>
        <p:nvSpPr>
          <p:cNvPr id="103427" name="2 Marcador de contenido"/>
          <p:cNvSpPr>
            <a:spLocks noGrp="1"/>
          </p:cNvSpPr>
          <p:nvPr>
            <p:ph idx="1"/>
          </p:nvPr>
        </p:nvSpPr>
        <p:spPr/>
        <p:txBody>
          <a:bodyPr>
            <a:normAutofit lnSpcReduction="10000"/>
          </a:bodyPr>
          <a:lstStyle/>
          <a:p>
            <a:pPr marL="365125" indent="-282575" defTabSz="914400"/>
            <a:r>
              <a:rPr lang="es-ES" sz="2400" dirty="0">
                <a:latin typeface="Arial" pitchFamily="34" charset="0"/>
                <a:ea typeface="ＭＳ Ｐゴシック" charset="-128"/>
              </a:rPr>
              <a:t>Noción (Ley 12.840)</a:t>
            </a:r>
          </a:p>
          <a:p>
            <a:pPr marL="365125" indent="-282575" algn="just" defTabSz="914400">
              <a:buFont typeface="Arial" pitchFamily="34" charset="0"/>
              <a:buNone/>
            </a:pPr>
            <a:r>
              <a:rPr lang="es-UY" sz="2400" i="1" dirty="0">
                <a:latin typeface="Arial" pitchFamily="34" charset="0"/>
                <a:ea typeface="ＭＳ Ｐゴシック" charset="-128"/>
              </a:rPr>
              <a:t>	“Por sueldo anual complementario se entiende la doceava parte del total de sueldos o salarios abonados por el patrono en los doce meses anteriores al primero de diciembre de cada año. A los fines de la presente, se considerará sueldo o salario la totalidad de las prestaciones en dinero originadas en la relación de trabajo que tengan carácter remuneratorio. No se tendrá en cuenta a los efectos de dicho cálculo las habilitaciones o participaciones acordadas sobre los beneficios de las empresas ni tampoco el salario complementario percibido por aplicación de la presente ley.”</a:t>
            </a:r>
          </a:p>
          <a:p>
            <a:pPr marL="365125" indent="-282575" algn="r" defTabSz="914400">
              <a:buFont typeface="Arial" pitchFamily="34" charset="0"/>
              <a:buNone/>
            </a:pPr>
            <a:r>
              <a:rPr lang="es-UY" sz="2400" dirty="0">
                <a:latin typeface="Arial" pitchFamily="34" charset="0"/>
                <a:ea typeface="ＭＳ Ｐゴシック" charset="-128"/>
              </a:rPr>
              <a:t>(Artículo 2 de la ley 12.840)</a:t>
            </a:r>
            <a:endParaRPr lang="es-ES" sz="2400" dirty="0">
              <a:latin typeface="Arial" pitchFamily="34" charset="0"/>
              <a:ea typeface="ＭＳ Ｐゴシック" charset="-128"/>
            </a:endParaRP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764758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435" y="476672"/>
            <a:ext cx="8686800" cy="838200"/>
          </a:xfrm>
        </p:spPr>
        <p:txBody>
          <a:bodyPr>
            <a:normAutofit fontScale="90000"/>
          </a:bodyPr>
          <a:lstStyle/>
          <a:p>
            <a:r>
              <a:rPr lang="es-UY" sz="4000" dirty="0"/>
              <a:t>Aguinaldo</a:t>
            </a:r>
            <a:r>
              <a:rPr lang="es-UY" sz="4000" dirty="0">
                <a:effectLst>
                  <a:outerShdw blurRad="38100" dist="38100" dir="2700000" algn="tl">
                    <a:srgbClr val="C0C0C0"/>
                  </a:outerShdw>
                </a:effectLst>
                <a:ea typeface="ＭＳ Ｐゴシック" charset="-128"/>
              </a:rPr>
              <a:t> </a:t>
            </a:r>
            <a:r>
              <a:rPr lang="es-UY" sz="3100" dirty="0"/>
              <a:t>(Sueldo Anual Complementario</a:t>
            </a:r>
            <a:r>
              <a:rPr lang="es-UY" sz="3100" dirty="0">
                <a:effectLst>
                  <a:outerShdw blurRad="38100" dist="38100" dir="2700000" algn="tl">
                    <a:srgbClr val="C0C0C0"/>
                  </a:outerShdw>
                </a:effectLst>
                <a:ea typeface="ＭＳ Ｐゴシック" charset="-128"/>
              </a:rPr>
              <a:t>)</a:t>
            </a:r>
          </a:p>
        </p:txBody>
      </p:sp>
      <p:sp>
        <p:nvSpPr>
          <p:cNvPr id="105475" name="2 Marcador de contenido"/>
          <p:cNvSpPr>
            <a:spLocks noGrp="1"/>
          </p:cNvSpPr>
          <p:nvPr>
            <p:ph idx="1"/>
          </p:nvPr>
        </p:nvSpPr>
        <p:spPr>
          <a:xfrm>
            <a:off x="467435" y="1556792"/>
            <a:ext cx="7867600" cy="4525963"/>
          </a:xfrm>
        </p:spPr>
        <p:txBody>
          <a:bodyPr/>
          <a:lstStyle/>
          <a:p>
            <a:pPr marL="365125" indent="-282575" defTabSz="914400"/>
            <a:r>
              <a:rPr lang="es-ES" sz="2400" b="0" dirty="0">
                <a:latin typeface="Arial" pitchFamily="34" charset="0"/>
                <a:ea typeface="ＭＳ Ｐゴシック" charset="-128"/>
              </a:rPr>
              <a:t>Partidas que se computan</a:t>
            </a:r>
            <a:r>
              <a:rPr lang="es-ES" sz="2400" dirty="0">
                <a:latin typeface="Arial" pitchFamily="34" charset="0"/>
                <a:ea typeface="ＭＳ Ｐゴシック" charset="-128"/>
              </a:rPr>
              <a:t>:</a:t>
            </a:r>
          </a:p>
          <a:p>
            <a:pPr marL="365125" indent="-282575" defTabSz="914400">
              <a:buFont typeface="Arial" pitchFamily="34" charset="0"/>
              <a:buNone/>
            </a:pPr>
            <a:endParaRPr lang="es-ES" sz="2400" dirty="0">
              <a:latin typeface="Arial" pitchFamily="34" charset="0"/>
              <a:ea typeface="ＭＳ Ｐゴシック" charset="-128"/>
            </a:endParaRP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Prestaciones en dinero</a:t>
            </a:r>
          </a:p>
          <a:p>
            <a:pPr marL="576263" lvl="3" indent="-282575" defTabSz="914400">
              <a:spcBef>
                <a:spcPts val="600"/>
              </a:spcBef>
              <a:buClr>
                <a:schemeClr val="accent1"/>
              </a:buClr>
              <a:buSzPct val="80000"/>
              <a:buFontTx/>
              <a:buChar char=""/>
            </a:pPr>
            <a:endParaRPr lang="es-ES" sz="2400" dirty="0">
              <a:latin typeface="Arial" pitchFamily="34" charset="0"/>
              <a:ea typeface="ＭＳ Ｐゴシック" charset="-128"/>
            </a:endParaRP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Abonadas por el empleador</a:t>
            </a:r>
          </a:p>
          <a:p>
            <a:pPr marL="576263" lvl="3" indent="-282575" defTabSz="914400">
              <a:spcBef>
                <a:spcPts val="600"/>
              </a:spcBef>
              <a:buClr>
                <a:schemeClr val="accent1"/>
              </a:buClr>
              <a:buSzPct val="80000"/>
              <a:buFontTx/>
              <a:buChar char=""/>
            </a:pPr>
            <a:endParaRPr lang="es-ES" sz="2400" dirty="0">
              <a:latin typeface="Arial" pitchFamily="34" charset="0"/>
              <a:ea typeface="ＭＳ Ｐゴシック" charset="-128"/>
            </a:endParaRP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Naturaleza salarial</a:t>
            </a: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2758678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8852" y="404664"/>
            <a:ext cx="8686800" cy="838200"/>
          </a:xfrm>
        </p:spPr>
        <p:txBody>
          <a:bodyPr>
            <a:normAutofit fontScale="90000"/>
          </a:bodyPr>
          <a:lstStyle/>
          <a:p>
            <a:r>
              <a:rPr lang="es-UY" sz="4400" dirty="0"/>
              <a:t>Aguinaldo</a:t>
            </a:r>
            <a:r>
              <a:rPr lang="es-UY" sz="4400" dirty="0">
                <a:effectLst>
                  <a:outerShdw blurRad="38100" dist="38100" dir="2700000" algn="tl">
                    <a:srgbClr val="C0C0C0"/>
                  </a:outerShdw>
                </a:effectLst>
                <a:ea typeface="ＭＳ Ｐゴシック" charset="-128"/>
              </a:rPr>
              <a:t> </a:t>
            </a:r>
            <a:r>
              <a:rPr lang="es-UY" dirty="0"/>
              <a:t>(</a:t>
            </a:r>
            <a:r>
              <a:rPr lang="es-UY" sz="3100" dirty="0"/>
              <a:t>Sueldo Anual complementario</a:t>
            </a:r>
            <a:r>
              <a:rPr lang="es-UY" sz="3100" dirty="0">
                <a:effectLst>
                  <a:outerShdw blurRad="38100" dist="38100" dir="2700000" algn="tl">
                    <a:srgbClr val="C0C0C0"/>
                  </a:outerShdw>
                </a:effectLst>
                <a:ea typeface="ＭＳ Ｐゴシック" charset="-128"/>
              </a:rPr>
              <a:t>)</a:t>
            </a:r>
          </a:p>
        </p:txBody>
      </p:sp>
      <p:sp>
        <p:nvSpPr>
          <p:cNvPr id="106499" name="2 Marcador de contenido"/>
          <p:cNvSpPr>
            <a:spLocks noGrp="1"/>
          </p:cNvSpPr>
          <p:nvPr>
            <p:ph idx="1"/>
          </p:nvPr>
        </p:nvSpPr>
        <p:spPr>
          <a:xfrm>
            <a:off x="465766" y="1556792"/>
            <a:ext cx="8229600" cy="3824288"/>
          </a:xfrm>
        </p:spPr>
        <p:txBody>
          <a:bodyPr>
            <a:normAutofit lnSpcReduction="10000"/>
          </a:bodyPr>
          <a:lstStyle/>
          <a:p>
            <a:pPr marL="365125" indent="-282575" defTabSz="914400"/>
            <a:r>
              <a:rPr lang="es-ES" sz="2400" b="0" dirty="0">
                <a:latin typeface="Arial" pitchFamily="34" charset="0"/>
                <a:ea typeface="ＭＳ Ｐゴシック" charset="-128"/>
              </a:rPr>
              <a:t>Partidas que no se computan</a:t>
            </a: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las que no sean en dinero (en especie);</a:t>
            </a: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 las que no sean abonadas por el empleador (propina); </a:t>
            </a: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no tengan naturaleza remuneratoria (Salario Vacacional? viáticos) </a:t>
            </a:r>
          </a:p>
          <a:p>
            <a:pPr marL="776288" lvl="4" indent="-282575" defTabSz="914400">
              <a:spcBef>
                <a:spcPts val="600"/>
              </a:spcBef>
              <a:buClr>
                <a:schemeClr val="accent1"/>
              </a:buClr>
              <a:buSzPct val="80000"/>
              <a:buFontTx/>
              <a:buChar char=""/>
            </a:pPr>
            <a:r>
              <a:rPr lang="es-ES" sz="2400" dirty="0">
                <a:latin typeface="Arial" pitchFamily="34" charset="0"/>
                <a:ea typeface="ＭＳ Ｐゴシック" charset="-128"/>
              </a:rPr>
              <a:t>Tampoco:  </a:t>
            </a:r>
          </a:p>
          <a:p>
            <a:pPr marL="1050608" lvl="5" indent="-282575">
              <a:spcBef>
                <a:spcPts val="600"/>
              </a:spcBef>
              <a:buClr>
                <a:schemeClr val="accent1"/>
              </a:buClr>
              <a:buFontTx/>
              <a:buChar char=""/>
            </a:pPr>
            <a:r>
              <a:rPr lang="es-ES" sz="2200" dirty="0">
                <a:latin typeface="Arial" pitchFamily="34" charset="0"/>
                <a:ea typeface="ＭＳ Ｐゴシック" charset="-128"/>
              </a:rPr>
              <a:t>a) las habilitaciones o participaciones acordadas sobre los beneficios de la empresa; </a:t>
            </a:r>
          </a:p>
          <a:p>
            <a:pPr marL="1050608" lvl="5" indent="-282575">
              <a:spcBef>
                <a:spcPts val="600"/>
              </a:spcBef>
              <a:buClr>
                <a:schemeClr val="accent1"/>
              </a:buClr>
              <a:buFontTx/>
              <a:buChar char=""/>
            </a:pPr>
            <a:r>
              <a:rPr lang="es-ES" sz="2200" dirty="0">
                <a:latin typeface="Arial" pitchFamily="34" charset="0"/>
                <a:ea typeface="ＭＳ Ｐゴシック" charset="-128"/>
              </a:rPr>
              <a:t>b) el propio aguinaldo.</a:t>
            </a:r>
          </a:p>
        </p:txBody>
      </p:sp>
    </p:spTree>
    <p:extLst>
      <p:ext uri="{BB962C8B-B14F-4D97-AF65-F5344CB8AC3E}">
        <p14:creationId xmlns:p14="http://schemas.microsoft.com/office/powerpoint/2010/main" val="116977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2 Marcador de contenido"/>
          <p:cNvSpPr>
            <a:spLocks noGrp="1"/>
          </p:cNvSpPr>
          <p:nvPr>
            <p:ph idx="1"/>
          </p:nvPr>
        </p:nvSpPr>
        <p:spPr>
          <a:xfrm>
            <a:off x="465766" y="1556792"/>
            <a:ext cx="8136904" cy="4525963"/>
          </a:xfrm>
        </p:spPr>
        <p:txBody>
          <a:bodyPr/>
          <a:lstStyle/>
          <a:p>
            <a:pPr marL="365125" indent="-282575" defTabSz="914400"/>
            <a:r>
              <a:rPr lang="es-ES" sz="2400" b="0" dirty="0">
                <a:latin typeface="Arial" pitchFamily="34" charset="0"/>
                <a:ea typeface="ＭＳ Ｐゴシック" charset="-128"/>
              </a:rPr>
              <a:t>Oportunidad de pago</a:t>
            </a:r>
          </a:p>
          <a:p>
            <a:pPr marL="365125" indent="-282575" defTabSz="914400">
              <a:buFont typeface="Arial" pitchFamily="34" charset="0"/>
              <a:buNone/>
            </a:pPr>
            <a:r>
              <a:rPr lang="es-UY" sz="2400" dirty="0">
                <a:latin typeface="Arial" pitchFamily="34" charset="0"/>
                <a:ea typeface="ＭＳ Ｐゴシック" charset="-128"/>
              </a:rPr>
              <a:t>- El Poder Ejecutivo está facultado para dividir su pago en dos mitades</a:t>
            </a:r>
          </a:p>
          <a:p>
            <a:pPr marL="639763" lvl="1" indent="-236538" defTabSz="914400"/>
            <a:r>
              <a:rPr lang="es-ES" sz="2400" dirty="0">
                <a:latin typeface="Arial" pitchFamily="34" charset="0"/>
                <a:ea typeface="ＭＳ Ｐゴシック" charset="-128"/>
              </a:rPr>
              <a:t>1era parte (diciembre –mayo): </a:t>
            </a:r>
          </a:p>
          <a:p>
            <a:pPr marL="885825" lvl="2" defTabSz="914400"/>
            <a:r>
              <a:rPr lang="es-ES" sz="2400" dirty="0">
                <a:latin typeface="Arial" pitchFamily="34" charset="0"/>
                <a:ea typeface="ＭＳ Ｐゴシック" charset="-128"/>
              </a:rPr>
              <a:t>hasta el 30 de junio</a:t>
            </a:r>
          </a:p>
          <a:p>
            <a:pPr marL="639763" lvl="1" indent="-236538" defTabSz="914400"/>
            <a:r>
              <a:rPr lang="es-ES" sz="2400" dirty="0">
                <a:latin typeface="Arial" pitchFamily="34" charset="0"/>
                <a:ea typeface="ＭＳ Ｐゴシック" charset="-128"/>
              </a:rPr>
              <a:t>2da parte (junio – noviembre):</a:t>
            </a:r>
          </a:p>
          <a:p>
            <a:pPr marL="885825" lvl="2" defTabSz="914400"/>
            <a:r>
              <a:rPr lang="es-ES" sz="2400" dirty="0">
                <a:latin typeface="Arial" pitchFamily="34" charset="0"/>
                <a:ea typeface="ＭＳ Ｐゴシック" charset="-128"/>
              </a:rPr>
              <a:t>hasta el 20 de diciembre</a:t>
            </a:r>
          </a:p>
        </p:txBody>
      </p:sp>
      <p:sp>
        <p:nvSpPr>
          <p:cNvPr id="6" name="1 Título"/>
          <p:cNvSpPr>
            <a:spLocks noGrp="1"/>
          </p:cNvSpPr>
          <p:nvPr>
            <p:ph type="title"/>
          </p:nvPr>
        </p:nvSpPr>
        <p:spPr>
          <a:xfrm>
            <a:off x="448852" y="404664"/>
            <a:ext cx="8686800" cy="838200"/>
          </a:xfrm>
        </p:spPr>
        <p:txBody>
          <a:bodyPr>
            <a:normAutofit fontScale="90000"/>
          </a:bodyPr>
          <a:lstStyle/>
          <a:p>
            <a:r>
              <a:rPr lang="es-UY" sz="4400" dirty="0"/>
              <a:t>Aguinaldo</a:t>
            </a:r>
            <a:r>
              <a:rPr lang="es-UY" sz="4400" dirty="0">
                <a:effectLst>
                  <a:outerShdw blurRad="38100" dist="38100" dir="2700000" algn="tl">
                    <a:srgbClr val="C0C0C0"/>
                  </a:outerShdw>
                </a:effectLst>
                <a:ea typeface="ＭＳ Ｐゴシック" charset="-128"/>
              </a:rPr>
              <a:t> </a:t>
            </a:r>
            <a:r>
              <a:rPr lang="es-UY" dirty="0"/>
              <a:t>(</a:t>
            </a:r>
            <a:r>
              <a:rPr lang="es-UY" sz="3100" dirty="0"/>
              <a:t>Sueldo Anual complementario</a:t>
            </a:r>
            <a:r>
              <a:rPr lang="es-UY" sz="3100" dirty="0">
                <a:effectLst>
                  <a:outerShdw blurRad="38100" dist="38100" dir="2700000" algn="tl">
                    <a:srgbClr val="C0C0C0"/>
                  </a:outerShdw>
                </a:effectLst>
                <a:ea typeface="ＭＳ Ｐゴシック" charset="-128"/>
              </a:rPr>
              <a:t>)</a:t>
            </a:r>
          </a:p>
        </p:txBody>
      </p:sp>
    </p:spTree>
    <p:extLst>
      <p:ext uri="{BB962C8B-B14F-4D97-AF65-F5344CB8AC3E}">
        <p14:creationId xmlns:p14="http://schemas.microsoft.com/office/powerpoint/2010/main" val="2478778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idx="1"/>
          </p:nvPr>
        </p:nvSpPr>
        <p:spPr/>
        <p:txBody>
          <a:bodyPr/>
          <a:lstStyle/>
          <a:p>
            <a:pPr>
              <a:buFont typeface="Arial" pitchFamily="34" charset="0"/>
              <a:buNone/>
            </a:pPr>
            <a:endParaRPr lang="es-UY" sz="2000" dirty="0">
              <a:latin typeface="Arial" pitchFamily="34" charset="0"/>
              <a:ea typeface="ＭＳ Ｐゴシック" charset="-128"/>
            </a:endParaRPr>
          </a:p>
          <a:p>
            <a:pPr>
              <a:buFont typeface="Arial" pitchFamily="34" charset="0"/>
              <a:buNone/>
            </a:pPr>
            <a:r>
              <a:rPr lang="es-UY" sz="2400" dirty="0">
                <a:latin typeface="Arial" pitchFamily="34" charset="0"/>
                <a:ea typeface="ＭＳ Ｐゴシック" charset="-128"/>
              </a:rPr>
              <a:t>- Se pierde por notoria mala conducta</a:t>
            </a:r>
            <a:endParaRPr lang="es-ES" sz="2400" dirty="0">
              <a:latin typeface="Arial" pitchFamily="34" charset="0"/>
              <a:ea typeface="ＭＳ Ｐゴシック" charset="-128"/>
            </a:endParaRPr>
          </a:p>
          <a:p>
            <a:endParaRPr lang="es-ES" dirty="0">
              <a:latin typeface="Arial" pitchFamily="34" charset="0"/>
              <a:ea typeface="ＭＳ Ｐゴシック" charset="-128"/>
            </a:endParaRPr>
          </a:p>
        </p:txBody>
      </p:sp>
      <p:sp>
        <p:nvSpPr>
          <p:cNvPr id="6" name="1 Título"/>
          <p:cNvSpPr>
            <a:spLocks noGrp="1"/>
          </p:cNvSpPr>
          <p:nvPr>
            <p:ph type="title"/>
          </p:nvPr>
        </p:nvSpPr>
        <p:spPr>
          <a:xfrm>
            <a:off x="448852" y="404664"/>
            <a:ext cx="8686800" cy="838200"/>
          </a:xfrm>
        </p:spPr>
        <p:txBody>
          <a:bodyPr>
            <a:normAutofit fontScale="90000"/>
          </a:bodyPr>
          <a:lstStyle/>
          <a:p>
            <a:r>
              <a:rPr lang="es-UY" sz="4400" dirty="0"/>
              <a:t>Aguinaldo</a:t>
            </a:r>
            <a:r>
              <a:rPr lang="es-UY" sz="4400" dirty="0">
                <a:effectLst>
                  <a:outerShdw blurRad="38100" dist="38100" dir="2700000" algn="tl">
                    <a:srgbClr val="C0C0C0"/>
                  </a:outerShdw>
                </a:effectLst>
                <a:ea typeface="ＭＳ Ｐゴシック" charset="-128"/>
              </a:rPr>
              <a:t> </a:t>
            </a:r>
            <a:r>
              <a:rPr lang="es-UY" dirty="0"/>
              <a:t>(</a:t>
            </a:r>
            <a:r>
              <a:rPr lang="es-UY" sz="3100" dirty="0"/>
              <a:t>Sueldo Anual complementario</a:t>
            </a:r>
            <a:r>
              <a:rPr lang="es-UY" sz="3100" dirty="0">
                <a:effectLst>
                  <a:outerShdw blurRad="38100" dist="38100" dir="2700000" algn="tl">
                    <a:srgbClr val="C0C0C0"/>
                  </a:outerShdw>
                </a:effectLst>
                <a:ea typeface="ＭＳ Ｐゴシック" charset="-128"/>
              </a:rPr>
              <a:t>)</a:t>
            </a:r>
          </a:p>
        </p:txBody>
      </p:sp>
    </p:spTree>
    <p:extLst>
      <p:ext uri="{BB962C8B-B14F-4D97-AF65-F5344CB8AC3E}">
        <p14:creationId xmlns:p14="http://schemas.microsoft.com/office/powerpoint/2010/main" val="2149728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 </a:t>
            </a:r>
            <a:r>
              <a:rPr lang="es-UY" dirty="0">
                <a:effectLst>
                  <a:outerShdw blurRad="38100" dist="38100" dir="2700000" algn="tl">
                    <a:srgbClr val="C0C0C0"/>
                  </a:outerShdw>
                </a:effectLst>
                <a:ea typeface="ＭＳ Ｐゴシック" charset="-128"/>
              </a:rPr>
              <a:t>(</a:t>
            </a:r>
            <a:r>
              <a:rPr lang="es-UY" dirty="0"/>
              <a:t>Ley 12.590/Ley 13.556</a:t>
            </a:r>
            <a:r>
              <a:rPr lang="es-UY" dirty="0">
                <a:effectLst>
                  <a:outerShdw blurRad="38100" dist="38100" dir="2700000" algn="tl">
                    <a:srgbClr val="C0C0C0"/>
                  </a:outerShdw>
                </a:effectLst>
                <a:ea typeface="ＭＳ Ｐゴシック" charset="-128"/>
              </a:rPr>
              <a:t>)</a:t>
            </a:r>
          </a:p>
        </p:txBody>
      </p:sp>
      <p:sp>
        <p:nvSpPr>
          <p:cNvPr id="80899" name="2 Marcador de contenido"/>
          <p:cNvSpPr>
            <a:spLocks noGrp="1"/>
          </p:cNvSpPr>
          <p:nvPr>
            <p:ph idx="1"/>
          </p:nvPr>
        </p:nvSpPr>
        <p:spPr>
          <a:xfrm>
            <a:off x="539552" y="1556792"/>
            <a:ext cx="7499350" cy="4896544"/>
          </a:xfrm>
        </p:spPr>
        <p:txBody>
          <a:bodyPr>
            <a:normAutofit lnSpcReduction="10000"/>
          </a:bodyPr>
          <a:lstStyle/>
          <a:p>
            <a:pPr marL="365125" indent="-282575" defTabSz="914400"/>
            <a:r>
              <a:rPr lang="es-UY" sz="2400" dirty="0">
                <a:latin typeface="Arial" pitchFamily="34" charset="0"/>
                <a:ea typeface="ＭＳ Ｐゴシック" charset="-128"/>
              </a:rPr>
              <a:t>Fraccionamiento</a:t>
            </a:r>
          </a:p>
          <a:p>
            <a:pPr marL="639763" lvl="1" indent="-236538" defTabSz="914400"/>
            <a:r>
              <a:rPr lang="x-none" sz="2400" dirty="0">
                <a:latin typeface="Arial" pitchFamily="34" charset="0"/>
                <a:ea typeface="ＭＳ Ｐゴシック" charset="-128"/>
              </a:rPr>
              <a:t>Por Convenio Colectivo debidamente aprobado, se pueden autorizar las siguientes modalidades:</a:t>
            </a:r>
          </a:p>
          <a:p>
            <a:pPr marL="1039813" lvl="2" indent="-236538"/>
            <a:r>
              <a:rPr lang="x-none" sz="2000" dirty="0">
                <a:latin typeface="Arial" pitchFamily="34" charset="0"/>
                <a:ea typeface="ＭＳ Ｐゴシック" charset="-128"/>
              </a:rPr>
              <a:t>2 períodos continuos, el menor no puede ser inferior a 10 días.</a:t>
            </a:r>
          </a:p>
          <a:p>
            <a:pPr marL="1039813" lvl="2" indent="-236538"/>
            <a:r>
              <a:rPr lang="es-UY" sz="2000" dirty="0">
                <a:latin typeface="Arial" pitchFamily="34" charset="0"/>
                <a:ea typeface="ＭＳ Ｐゴシック" charset="-128"/>
              </a:rPr>
              <a:t>C</a:t>
            </a:r>
            <a:r>
              <a:rPr lang="x-none" sz="2000" dirty="0">
                <a:latin typeface="Arial" pitchFamily="34" charset="0"/>
                <a:ea typeface="ＭＳ Ｐゴシック" charset="-128"/>
              </a:rPr>
              <a:t>omputabilidad de los feriados, incluso Carnaval y Turismo</a:t>
            </a:r>
          </a:p>
          <a:p>
            <a:pPr marL="1039813" lvl="2" indent="-236538"/>
            <a:r>
              <a:rPr lang="es-UY" sz="2000" dirty="0">
                <a:latin typeface="Arial" pitchFamily="34" charset="0"/>
                <a:ea typeface="ＭＳ Ｐゴシック" charset="-128"/>
              </a:rPr>
              <a:t>A</a:t>
            </a:r>
            <a:r>
              <a:rPr lang="x-none" sz="2000" dirty="0">
                <a:latin typeface="Arial" pitchFamily="34" charset="0"/>
                <a:ea typeface="ＭＳ Ｐゴシック" charset="-128"/>
              </a:rPr>
              <a:t>cumulación a la licencia anual de los descansos compentorios (prestación de servicios en establecimientos que tienen régimenes de turno).</a:t>
            </a:r>
          </a:p>
          <a:p>
            <a:pPr marL="239713" indent="-236538"/>
            <a:r>
              <a:rPr lang="x-none" sz="2400" dirty="0">
                <a:latin typeface="Arial" pitchFamily="34" charset="0"/>
                <a:ea typeface="ＭＳ Ｐゴシック" charset="-128"/>
              </a:rPr>
              <a:t>Rurales (caso especial)</a:t>
            </a:r>
          </a:p>
          <a:p>
            <a:pPr marL="639763" lvl="1" indent="-236538"/>
            <a:r>
              <a:rPr lang="x-none" sz="2400" dirty="0">
                <a:latin typeface="Arial" pitchFamily="34" charset="0"/>
                <a:ea typeface="ＭＳ Ｐゴシック" charset="-128"/>
              </a:rPr>
              <a:t>Régimen general, pero licencia podrá ser fraccionada en períodos no menores a 5 días, exluidos los domingos.</a:t>
            </a:r>
          </a:p>
          <a:p>
            <a:pPr marL="639763" lvl="1" indent="-236538"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0289932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00154"/>
            <a:ext cx="8229600" cy="1143000"/>
          </a:xfrm>
        </p:spPr>
        <p:txBody>
          <a:bodyPr/>
          <a:lstStyle/>
          <a:p>
            <a:r>
              <a:rPr lang="es-ES" dirty="0"/>
              <a:t>Cálculo aguinaldo</a:t>
            </a:r>
          </a:p>
        </p:txBody>
      </p:sp>
      <p:sp>
        <p:nvSpPr>
          <p:cNvPr id="3" name="2 Marcador de contenido"/>
          <p:cNvSpPr>
            <a:spLocks noGrp="1"/>
          </p:cNvSpPr>
          <p:nvPr>
            <p:ph idx="1"/>
          </p:nvPr>
        </p:nvSpPr>
        <p:spPr>
          <a:xfrm>
            <a:off x="457200" y="1412776"/>
            <a:ext cx="8147248" cy="4911824"/>
          </a:xfrm>
        </p:spPr>
        <p:txBody>
          <a:bodyPr>
            <a:normAutofit/>
          </a:bodyPr>
          <a:lstStyle/>
          <a:p>
            <a:r>
              <a:rPr lang="es-ES" sz="2000" dirty="0"/>
              <a:t>Diciembre $ 12.000</a:t>
            </a:r>
          </a:p>
          <a:p>
            <a:r>
              <a:rPr lang="es-ES" sz="2000" dirty="0"/>
              <a:t>Enero  $ 15.000</a:t>
            </a:r>
          </a:p>
          <a:p>
            <a:r>
              <a:rPr lang="es-ES" sz="2000" dirty="0"/>
              <a:t>Febrero $ 15.000</a:t>
            </a:r>
          </a:p>
          <a:p>
            <a:r>
              <a:rPr lang="es-ES" sz="2000" dirty="0"/>
              <a:t>Marzo $ 15.000</a:t>
            </a:r>
          </a:p>
          <a:p>
            <a:r>
              <a:rPr lang="es-ES" sz="2000" dirty="0"/>
              <a:t>Abril $ 15.000</a:t>
            </a:r>
          </a:p>
          <a:p>
            <a:r>
              <a:rPr lang="es-ES" sz="2000" dirty="0"/>
              <a:t>Mayo $ 20.000</a:t>
            </a:r>
          </a:p>
          <a:p>
            <a:r>
              <a:rPr lang="es-ES" sz="2000" dirty="0"/>
              <a:t>Junio $ 20.000 + $ 3000 HHEE</a:t>
            </a:r>
          </a:p>
          <a:p>
            <a:r>
              <a:rPr lang="es-ES" sz="2000" dirty="0"/>
              <a:t>Julio $ 20.000 </a:t>
            </a:r>
          </a:p>
          <a:p>
            <a:r>
              <a:rPr lang="es-ES" sz="2000" dirty="0"/>
              <a:t>Agosto $ 20.000</a:t>
            </a:r>
          </a:p>
          <a:p>
            <a:r>
              <a:rPr lang="es-ES" sz="2000" dirty="0"/>
              <a:t>Setiembre $ 5000 + $15.000 licencia + $ 12.000 SV</a:t>
            </a:r>
          </a:p>
          <a:p>
            <a:r>
              <a:rPr lang="es-ES" sz="2000" dirty="0"/>
              <a:t>Octubre $  20.000</a:t>
            </a:r>
          </a:p>
          <a:p>
            <a:r>
              <a:rPr lang="es-ES" sz="2000" dirty="0"/>
              <a:t>Noviembre $ 20.000</a:t>
            </a:r>
          </a:p>
          <a:p>
            <a:r>
              <a:rPr lang="es-ES" sz="2000" dirty="0"/>
              <a:t>Diciembre $ 25.000</a:t>
            </a:r>
          </a:p>
          <a:p>
            <a:endParaRPr lang="es-ES" sz="2000" dirty="0"/>
          </a:p>
        </p:txBody>
      </p:sp>
    </p:spTree>
    <p:extLst>
      <p:ext uri="{BB962C8B-B14F-4D97-AF65-F5344CB8AC3E}">
        <p14:creationId xmlns:p14="http://schemas.microsoft.com/office/powerpoint/2010/main" val="2254377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Y" dirty="0"/>
              <a:t>E</a:t>
            </a:r>
            <a:r>
              <a:rPr lang="x-none" dirty="0"/>
              <a:t>gresos	</a:t>
            </a:r>
            <a:endParaRPr lang="es-UY" dirty="0"/>
          </a:p>
        </p:txBody>
      </p:sp>
      <p:sp>
        <p:nvSpPr>
          <p:cNvPr id="3" name="Marcador de contenido 2"/>
          <p:cNvSpPr>
            <a:spLocks noGrp="1"/>
          </p:cNvSpPr>
          <p:nvPr>
            <p:ph idx="1"/>
          </p:nvPr>
        </p:nvSpPr>
        <p:spPr/>
        <p:txBody>
          <a:bodyPr>
            <a:normAutofit/>
          </a:bodyPr>
          <a:lstStyle/>
          <a:p>
            <a:r>
              <a:rPr lang="x-none" sz="2400" dirty="0"/>
              <a:t>Se entiendo por Egreso al fin de la relación laboral por parte del trabajador en forma voluntaria.</a:t>
            </a:r>
          </a:p>
          <a:p>
            <a:endParaRPr lang="x-none" sz="2400" dirty="0"/>
          </a:p>
          <a:p>
            <a:r>
              <a:rPr lang="x-none" sz="2400" dirty="0"/>
              <a:t>Al momento de calcular el Egreso se debe considerar:</a:t>
            </a:r>
          </a:p>
          <a:p>
            <a:pPr lvl="2"/>
            <a:endParaRPr lang="x-none" sz="1600" dirty="0"/>
          </a:p>
          <a:p>
            <a:pPr lvl="2"/>
            <a:r>
              <a:rPr lang="x-none" sz="1600" dirty="0"/>
              <a:t>SUELDO A LA FECHA</a:t>
            </a:r>
          </a:p>
          <a:p>
            <a:pPr lvl="2"/>
            <a:r>
              <a:rPr lang="x-none" sz="1600" dirty="0"/>
              <a:t>AGUINALDO POR EGRESO</a:t>
            </a:r>
          </a:p>
          <a:p>
            <a:pPr lvl="2"/>
            <a:r>
              <a:rPr lang="x-none" sz="1600" dirty="0"/>
              <a:t>LICENCIA NO GOZADA </a:t>
            </a:r>
          </a:p>
          <a:p>
            <a:pPr lvl="2"/>
            <a:r>
              <a:rPr lang="x-none" sz="1600" dirty="0"/>
              <a:t>SALARIO VACACIONAL,</a:t>
            </a:r>
            <a:endParaRPr lang="es-UY" sz="1600" dirty="0"/>
          </a:p>
        </p:txBody>
      </p:sp>
    </p:spTree>
    <p:extLst>
      <p:ext uri="{BB962C8B-B14F-4D97-AF65-F5344CB8AC3E}">
        <p14:creationId xmlns:p14="http://schemas.microsoft.com/office/powerpoint/2010/main" val="1237230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 DE EGRESO</a:t>
            </a:r>
          </a:p>
        </p:txBody>
      </p:sp>
      <p:sp>
        <p:nvSpPr>
          <p:cNvPr id="3" name="2 Marcador de contenido"/>
          <p:cNvSpPr>
            <a:spLocks noGrp="1"/>
          </p:cNvSpPr>
          <p:nvPr>
            <p:ph idx="1"/>
          </p:nvPr>
        </p:nvSpPr>
        <p:spPr/>
        <p:txBody>
          <a:bodyPr/>
          <a:lstStyle/>
          <a:p>
            <a:r>
              <a:rPr lang="es-ES" sz="2400" dirty="0"/>
              <a:t>Ingreso: 02/01/2019</a:t>
            </a:r>
          </a:p>
          <a:p>
            <a:r>
              <a:rPr lang="es-ES" sz="2400" dirty="0"/>
              <a:t>Sueldo $ 25.000</a:t>
            </a:r>
          </a:p>
          <a:p>
            <a:r>
              <a:rPr lang="es-ES" sz="2400" dirty="0"/>
              <a:t>20 HHEE mensuales</a:t>
            </a:r>
          </a:p>
          <a:p>
            <a:r>
              <a:rPr lang="es-ES" sz="2400" dirty="0"/>
              <a:t>Tickets alimentación $ 1.000 mensuales</a:t>
            </a:r>
          </a:p>
          <a:p>
            <a:endParaRPr lang="es-ES" sz="2400" dirty="0"/>
          </a:p>
          <a:p>
            <a:r>
              <a:rPr lang="es-ES" sz="2400" dirty="0"/>
              <a:t>Situaciones</a:t>
            </a:r>
          </a:p>
          <a:p>
            <a:pPr lvl="1"/>
            <a:r>
              <a:rPr lang="es-ES" sz="2400" dirty="0"/>
              <a:t>Egresa hoy</a:t>
            </a:r>
          </a:p>
          <a:p>
            <a:endParaRPr lang="es-ES" dirty="0"/>
          </a:p>
          <a:p>
            <a:endParaRPr lang="es-ES" dirty="0"/>
          </a:p>
          <a:p>
            <a:endParaRPr lang="es-ES" dirty="0"/>
          </a:p>
        </p:txBody>
      </p:sp>
    </p:spTree>
    <p:extLst>
      <p:ext uri="{BB962C8B-B14F-4D97-AF65-F5344CB8AC3E}">
        <p14:creationId xmlns:p14="http://schemas.microsoft.com/office/powerpoint/2010/main" val="1173590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Cálculos egreso al día de hoy</a:t>
            </a:r>
          </a:p>
        </p:txBody>
      </p:sp>
      <p:sp>
        <p:nvSpPr>
          <p:cNvPr id="3" name="2 Marcador de contenido"/>
          <p:cNvSpPr>
            <a:spLocks noGrp="1"/>
          </p:cNvSpPr>
          <p:nvPr>
            <p:ph idx="1"/>
          </p:nvPr>
        </p:nvSpPr>
        <p:spPr/>
        <p:txBody>
          <a:bodyPr>
            <a:normAutofit/>
          </a:bodyPr>
          <a:lstStyle/>
          <a:p>
            <a:r>
              <a:rPr lang="es-ES" sz="2400" dirty="0"/>
              <a:t>Ingreso: 1/10/2005</a:t>
            </a:r>
          </a:p>
          <a:p>
            <a:r>
              <a:rPr lang="es-ES" sz="2400" dirty="0"/>
              <a:t>Sueldo: $ 800 por jornal</a:t>
            </a:r>
          </a:p>
          <a:p>
            <a:r>
              <a:rPr lang="es-ES" sz="2400" dirty="0"/>
              <a:t>Alimentación $ 100 por día</a:t>
            </a:r>
          </a:p>
          <a:p>
            <a:r>
              <a:rPr lang="es-ES" sz="2400" dirty="0"/>
              <a:t>Promedio HHEE diarias: 1</a:t>
            </a:r>
          </a:p>
        </p:txBody>
      </p:sp>
    </p:spTree>
    <p:extLst>
      <p:ext uri="{BB962C8B-B14F-4D97-AF65-F5344CB8AC3E}">
        <p14:creationId xmlns:p14="http://schemas.microsoft.com/office/powerpoint/2010/main" val="595389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Cálculos egreso al día de hoy</a:t>
            </a:r>
          </a:p>
        </p:txBody>
      </p:sp>
      <p:sp>
        <p:nvSpPr>
          <p:cNvPr id="3" name="2 Marcador de contenido"/>
          <p:cNvSpPr>
            <a:spLocks noGrp="1"/>
          </p:cNvSpPr>
          <p:nvPr>
            <p:ph idx="1"/>
          </p:nvPr>
        </p:nvSpPr>
        <p:spPr/>
        <p:txBody>
          <a:bodyPr/>
          <a:lstStyle/>
          <a:p>
            <a:r>
              <a:rPr lang="es-ES" sz="2400" dirty="0"/>
              <a:t>Ingreso: 2/4/2014</a:t>
            </a:r>
          </a:p>
          <a:p>
            <a:r>
              <a:rPr lang="es-ES" sz="2400" dirty="0"/>
              <a:t>Sueldo: $ 18.000 mensuales</a:t>
            </a:r>
          </a:p>
          <a:p>
            <a:r>
              <a:rPr lang="es-ES" sz="2400" dirty="0"/>
              <a:t>Comisiones promedio mensual: $ 15.000</a:t>
            </a:r>
          </a:p>
          <a:p>
            <a:r>
              <a:rPr lang="es-ES" sz="2400" dirty="0"/>
              <a:t>Viático sin rendición de cuentas para uso en Uruguay: $ 5.000</a:t>
            </a:r>
          </a:p>
          <a:p>
            <a:endParaRPr lang="es-ES" dirty="0"/>
          </a:p>
        </p:txBody>
      </p:sp>
    </p:spTree>
    <p:extLst>
      <p:ext uri="{BB962C8B-B14F-4D97-AF65-F5344CB8AC3E}">
        <p14:creationId xmlns:p14="http://schemas.microsoft.com/office/powerpoint/2010/main" val="40971533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Cálculos egreso al día de hoy</a:t>
            </a:r>
          </a:p>
        </p:txBody>
      </p:sp>
      <p:sp>
        <p:nvSpPr>
          <p:cNvPr id="3" name="2 Marcador de contenido"/>
          <p:cNvSpPr>
            <a:spLocks noGrp="1"/>
          </p:cNvSpPr>
          <p:nvPr>
            <p:ph idx="1"/>
          </p:nvPr>
        </p:nvSpPr>
        <p:spPr/>
        <p:txBody>
          <a:bodyPr/>
          <a:lstStyle/>
          <a:p>
            <a:r>
              <a:rPr lang="es-ES" sz="2400" dirty="0"/>
              <a:t>Ingreso: 9/9/2012</a:t>
            </a:r>
          </a:p>
          <a:p>
            <a:r>
              <a:rPr lang="es-ES" sz="2400" dirty="0"/>
              <a:t>Sueldo: $ 28.000 por mes</a:t>
            </a:r>
          </a:p>
          <a:p>
            <a:r>
              <a:rPr lang="es-ES" sz="2400" dirty="0"/>
              <a:t>De Alimentación $ 5.000 por mes</a:t>
            </a:r>
          </a:p>
          <a:p>
            <a:r>
              <a:rPr lang="es-ES" sz="2400" dirty="0"/>
              <a:t>Promedio HHEE mensuales: 15</a:t>
            </a:r>
          </a:p>
          <a:p>
            <a:endParaRPr lang="es-ES" dirty="0"/>
          </a:p>
        </p:txBody>
      </p:sp>
    </p:spTree>
    <p:extLst>
      <p:ext uri="{BB962C8B-B14F-4D97-AF65-F5344CB8AC3E}">
        <p14:creationId xmlns:p14="http://schemas.microsoft.com/office/powerpoint/2010/main" val="1608541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Cálculos egreso al día de hoy</a:t>
            </a:r>
          </a:p>
        </p:txBody>
      </p:sp>
      <p:sp>
        <p:nvSpPr>
          <p:cNvPr id="3" name="2 Marcador de contenido"/>
          <p:cNvSpPr>
            <a:spLocks noGrp="1"/>
          </p:cNvSpPr>
          <p:nvPr>
            <p:ph idx="1"/>
          </p:nvPr>
        </p:nvSpPr>
        <p:spPr/>
        <p:txBody>
          <a:bodyPr>
            <a:normAutofit/>
          </a:bodyPr>
          <a:lstStyle/>
          <a:p>
            <a:r>
              <a:rPr lang="es-ES" sz="2400" dirty="0"/>
              <a:t>Ingreso: 8/2/2013</a:t>
            </a:r>
          </a:p>
          <a:p>
            <a:r>
              <a:rPr lang="es-ES" sz="2400" dirty="0"/>
              <a:t>Sueldo: $ 50.000 por mes</a:t>
            </a:r>
          </a:p>
          <a:p>
            <a:r>
              <a:rPr lang="es-ES" sz="2400" dirty="0"/>
              <a:t>De Alimentación $ 6.000 por mes</a:t>
            </a:r>
          </a:p>
          <a:p>
            <a:r>
              <a:rPr lang="es-ES" sz="2400" dirty="0"/>
              <a:t>Promedio HHEE mensuales comunes: 20</a:t>
            </a:r>
          </a:p>
          <a:p>
            <a:r>
              <a:rPr lang="es-ES" sz="2400" dirty="0"/>
              <a:t>Promedio HHEE mensuales especiales: 5</a:t>
            </a:r>
          </a:p>
        </p:txBody>
      </p:sp>
    </p:spTree>
    <p:extLst>
      <p:ext uri="{BB962C8B-B14F-4D97-AF65-F5344CB8AC3E}">
        <p14:creationId xmlns:p14="http://schemas.microsoft.com/office/powerpoint/2010/main" val="6925508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Cálculos egreso al día de hoy</a:t>
            </a:r>
          </a:p>
        </p:txBody>
      </p:sp>
      <p:sp>
        <p:nvSpPr>
          <p:cNvPr id="3" name="2 Marcador de contenido"/>
          <p:cNvSpPr>
            <a:spLocks noGrp="1"/>
          </p:cNvSpPr>
          <p:nvPr>
            <p:ph idx="1"/>
          </p:nvPr>
        </p:nvSpPr>
        <p:spPr>
          <a:xfrm>
            <a:off x="301352" y="1628800"/>
            <a:ext cx="8686800" cy="4525963"/>
          </a:xfrm>
        </p:spPr>
        <p:txBody>
          <a:bodyPr>
            <a:normAutofit/>
          </a:bodyPr>
          <a:lstStyle/>
          <a:p>
            <a:r>
              <a:rPr lang="es-ES" sz="2400" dirty="0"/>
              <a:t>Ingreso: 8/8/2008</a:t>
            </a:r>
          </a:p>
          <a:p>
            <a:r>
              <a:rPr lang="es-ES" sz="2400" dirty="0"/>
              <a:t>Jornal: $ 2.000 (lunes a viernes)</a:t>
            </a:r>
          </a:p>
          <a:p>
            <a:r>
              <a:rPr lang="es-ES" sz="2400" dirty="0"/>
              <a:t>Alquiler vivienda: $ 15.000 por mes</a:t>
            </a:r>
          </a:p>
          <a:p>
            <a:r>
              <a:rPr lang="es-ES" sz="2400" dirty="0"/>
              <a:t>Promedio HHEE mensuales: 20</a:t>
            </a:r>
          </a:p>
        </p:txBody>
      </p:sp>
    </p:spTree>
    <p:extLst>
      <p:ext uri="{BB962C8B-B14F-4D97-AF65-F5344CB8AC3E}">
        <p14:creationId xmlns:p14="http://schemas.microsoft.com/office/powerpoint/2010/main" val="4064054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 </a:t>
            </a:r>
            <a:r>
              <a:rPr lang="es-UY" dirty="0">
                <a:effectLst>
                  <a:outerShdw blurRad="38100" dist="38100" dir="2700000" algn="tl">
                    <a:srgbClr val="C0C0C0"/>
                  </a:outerShdw>
                </a:effectLst>
                <a:ea typeface="ＭＳ Ｐゴシック" charset="-128"/>
              </a:rPr>
              <a:t>(</a:t>
            </a:r>
            <a:r>
              <a:rPr lang="es-UY" dirty="0"/>
              <a:t>Ley 12.590/Ley 13.556</a:t>
            </a:r>
            <a:r>
              <a:rPr lang="es-UY" dirty="0">
                <a:effectLst>
                  <a:outerShdw blurRad="38100" dist="38100" dir="2700000" algn="tl">
                    <a:srgbClr val="C0C0C0"/>
                  </a:outerShdw>
                </a:effectLst>
                <a:ea typeface="ＭＳ Ｐゴシック" charset="-128"/>
              </a:rPr>
              <a:t>)</a:t>
            </a:r>
          </a:p>
        </p:txBody>
      </p:sp>
      <p:sp>
        <p:nvSpPr>
          <p:cNvPr id="80899" name="2 Marcador de contenido"/>
          <p:cNvSpPr>
            <a:spLocks noGrp="1"/>
          </p:cNvSpPr>
          <p:nvPr>
            <p:ph idx="1"/>
          </p:nvPr>
        </p:nvSpPr>
        <p:spPr>
          <a:xfrm>
            <a:off x="539552" y="1556792"/>
            <a:ext cx="7499350" cy="4896544"/>
          </a:xfrm>
        </p:spPr>
        <p:txBody>
          <a:bodyPr>
            <a:normAutofit/>
          </a:bodyPr>
          <a:lstStyle/>
          <a:p>
            <a:pPr marL="365125" indent="-282575" defTabSz="914400"/>
            <a:r>
              <a:rPr lang="es-UY" sz="2400" dirty="0">
                <a:latin typeface="Arial" pitchFamily="34" charset="0"/>
                <a:ea typeface="ＭＳ Ｐゴシック" charset="-128"/>
              </a:rPr>
              <a:t>Comunicación</a:t>
            </a:r>
          </a:p>
          <a:p>
            <a:pPr marL="639763" lvl="1" indent="-236538" defTabSz="914400"/>
            <a:r>
              <a:rPr lang="x-none" sz="2400" dirty="0">
                <a:latin typeface="Arial" pitchFamily="34" charset="0"/>
                <a:ea typeface="ＭＳ Ｐゴシック" charset="-128"/>
              </a:rPr>
              <a:t>Dec 648/990, no se comunica a la Inspección  General del Trabajo y de la Seguridad Social.</a:t>
            </a:r>
          </a:p>
          <a:p>
            <a:pPr marL="639763" lvl="1" indent="-236538" defTabSz="914400"/>
            <a:r>
              <a:rPr lang="x-none" sz="2400" dirty="0">
                <a:latin typeface="Arial" pitchFamily="34" charset="0"/>
                <a:ea typeface="ＭＳ Ｐゴシック" charset="-128"/>
              </a:rPr>
              <a:t>Todo establecimiento debe realizar anualmente listados de licencia donde figure la fecha de inicio y fin de la misma a gozar por cada trabajador, debidamente firmada por estos.</a:t>
            </a:r>
          </a:p>
          <a:p>
            <a:pPr marL="639763" lvl="1" indent="-236538" defTabSz="914400"/>
            <a:r>
              <a:rPr lang="x-none" sz="2400" dirty="0">
                <a:latin typeface="Arial" pitchFamily="34" charset="0"/>
                <a:ea typeface="ＭＳ Ｐゴシック" charset="-128"/>
              </a:rPr>
              <a:t>Dec 658/91 y Dec 278/017 establece que estos listados deben incorporarse al Libro Único de Trabajo, conjuntamente con el acuerdo del Convenio por fraccionamiento de la licencia.</a:t>
            </a:r>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2677468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80899" name="2 Marcador de contenido"/>
          <p:cNvSpPr>
            <a:spLocks noGrp="1"/>
          </p:cNvSpPr>
          <p:nvPr>
            <p:ph idx="1"/>
          </p:nvPr>
        </p:nvSpPr>
        <p:spPr>
          <a:xfrm>
            <a:off x="539552" y="1556792"/>
            <a:ext cx="7499350" cy="4536504"/>
          </a:xfrm>
        </p:spPr>
        <p:txBody>
          <a:bodyPr>
            <a:normAutofit lnSpcReduction="10000"/>
          </a:bodyPr>
          <a:lstStyle/>
          <a:p>
            <a:pPr marL="365125" indent="-282575" defTabSz="914400"/>
            <a:r>
              <a:rPr lang="es-UY" sz="2400" dirty="0">
                <a:latin typeface="Arial" pitchFamily="34" charset="0"/>
                <a:ea typeface="ＭＳ Ｐゴシック" charset="-128"/>
              </a:rPr>
              <a:t>Cantidad de días</a:t>
            </a:r>
          </a:p>
          <a:p>
            <a:pPr marL="639763" lvl="1" indent="-236538" defTabSz="914400"/>
            <a:r>
              <a:rPr lang="es-UY" sz="2400" dirty="0">
                <a:latin typeface="Arial" pitchFamily="34" charset="0"/>
                <a:ea typeface="ＭＳ Ｐゴシック" charset="-128"/>
              </a:rPr>
              <a:t>Generación y goce de la licencia</a:t>
            </a:r>
          </a:p>
          <a:p>
            <a:pPr marL="885825" lvl="2" defTabSz="914400"/>
            <a:r>
              <a:rPr lang="es-UY" sz="2400" dirty="0">
                <a:latin typeface="Arial" pitchFamily="34" charset="0"/>
                <a:ea typeface="ＭＳ Ｐゴシック" charset="-128"/>
              </a:rPr>
              <a:t>La licencia se genera desde el inicio de la relación laboral</a:t>
            </a:r>
          </a:p>
          <a:p>
            <a:pPr marL="1343025" lvl="3"/>
            <a:r>
              <a:rPr lang="x-none" dirty="0">
                <a:latin typeface="Arial" pitchFamily="34" charset="0"/>
                <a:ea typeface="ＭＳ Ｐゴシック" charset="-128"/>
              </a:rPr>
              <a:t>1 año, 24 quincenas o 52 semanas de labor.</a:t>
            </a:r>
          </a:p>
          <a:p>
            <a:pPr marL="1343025" lvl="3"/>
            <a:r>
              <a:rPr lang="x-none" dirty="0">
                <a:latin typeface="Arial" pitchFamily="34" charset="0"/>
                <a:ea typeface="ＭＳ Ｐゴシック" charset="-128"/>
              </a:rPr>
              <a:t>En caso de períodos menores prorrata entre el tiempo trabajado y el 31/12.</a:t>
            </a:r>
            <a:endParaRPr lang="es-UY" sz="2000" dirty="0">
              <a:latin typeface="Arial" pitchFamily="34" charset="0"/>
              <a:ea typeface="ＭＳ Ｐゴシック" charset="-128"/>
            </a:endParaRPr>
          </a:p>
          <a:p>
            <a:pPr marL="885825" lvl="2" defTabSz="914400"/>
            <a:endParaRPr lang="es-UY" sz="2400" dirty="0">
              <a:latin typeface="Arial" pitchFamily="34" charset="0"/>
              <a:ea typeface="ＭＳ Ｐゴシック" charset="-128"/>
            </a:endParaRPr>
          </a:p>
          <a:p>
            <a:pPr marL="885825" lvl="2" defTabSz="914400"/>
            <a:r>
              <a:rPr lang="es-UY" sz="2400" dirty="0">
                <a:latin typeface="Arial" pitchFamily="34" charset="0"/>
                <a:ea typeface="ＭＳ Ｐゴシック" charset="-128"/>
              </a:rPr>
              <a:t>El derecho a gozar la licencia se adquiere: a partir del 1°de enero del año siguiente al de su generación y no más allá del 31 de diciembre del mismo año</a:t>
            </a:r>
            <a:r>
              <a:rPr lang="es-UY" dirty="0">
                <a:latin typeface="Arial" pitchFamily="34" charset="0"/>
                <a:ea typeface="ＭＳ Ｐゴシック" charset="-128"/>
              </a:rPr>
              <a:t>.</a:t>
            </a:r>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822818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3" name="2 Marcador de contenido"/>
          <p:cNvSpPr>
            <a:spLocks noGrp="1"/>
          </p:cNvSpPr>
          <p:nvPr>
            <p:ph idx="1"/>
          </p:nvPr>
        </p:nvSpPr>
        <p:spPr>
          <a:xfrm>
            <a:off x="533400" y="1556792"/>
            <a:ext cx="8229600" cy="4661872"/>
          </a:xfrm>
        </p:spPr>
        <p:txBody>
          <a:bodyPr>
            <a:normAutofit/>
          </a:bodyPr>
          <a:lstStyle/>
          <a:p>
            <a:pPr marL="365125" indent="-282575" defTabSz="914400">
              <a:lnSpc>
                <a:spcPct val="80000"/>
              </a:lnSpc>
            </a:pPr>
            <a:r>
              <a:rPr lang="es-UY" sz="2400" dirty="0">
                <a:latin typeface="Arial" pitchFamily="34" charset="0"/>
                <a:ea typeface="ＭＳ Ｐゴシック" charset="-128"/>
              </a:rPr>
              <a:t>Tiempo computable</a:t>
            </a:r>
          </a:p>
          <a:p>
            <a:pPr marL="639763" lvl="1" indent="-236538" defTabSz="914400">
              <a:lnSpc>
                <a:spcPct val="80000"/>
              </a:lnSpc>
            </a:pPr>
            <a:r>
              <a:rPr lang="es-UY" sz="2400" i="1" dirty="0">
                <a:latin typeface="Arial" pitchFamily="34" charset="0"/>
                <a:ea typeface="ＭＳ Ｐゴシック" charset="-128"/>
              </a:rPr>
              <a:t>Efectivamente trabajado</a:t>
            </a:r>
            <a:r>
              <a:rPr lang="es-UY" sz="2400" dirty="0">
                <a:latin typeface="Arial" pitchFamily="34" charset="0"/>
                <a:ea typeface="ＭＳ Ｐゴシック" charset="-128"/>
              </a:rPr>
              <a:t>: sea a jornada completa o parcial</a:t>
            </a:r>
          </a:p>
          <a:p>
            <a:pPr marL="639763" lvl="1" indent="-236538" defTabSz="914400">
              <a:lnSpc>
                <a:spcPct val="80000"/>
              </a:lnSpc>
            </a:pPr>
            <a:r>
              <a:rPr lang="es-UY" sz="2400" i="1" dirty="0">
                <a:latin typeface="Arial" pitchFamily="34" charset="0"/>
                <a:ea typeface="ＭＳ Ｐゴシック" charset="-128"/>
              </a:rPr>
              <a:t>Feriados </a:t>
            </a:r>
            <a:r>
              <a:rPr lang="es-UY" sz="2400" dirty="0">
                <a:latin typeface="Arial" pitchFamily="34" charset="0"/>
                <a:ea typeface="ＭＳ Ｐゴシック" charset="-128"/>
              </a:rPr>
              <a:t>(comunes o pagos) o </a:t>
            </a:r>
            <a:r>
              <a:rPr lang="es-UY" sz="2400" i="1" dirty="0">
                <a:latin typeface="Arial" pitchFamily="34" charset="0"/>
                <a:ea typeface="ＭＳ Ｐゴシック" charset="-128"/>
              </a:rPr>
              <a:t>asueto</a:t>
            </a:r>
            <a:r>
              <a:rPr lang="es-UY" sz="2400" dirty="0">
                <a:latin typeface="Arial" pitchFamily="34" charset="0"/>
                <a:ea typeface="ＭＳ Ｐゴシック" charset="-128"/>
              </a:rPr>
              <a:t> (descansos semanales, licencias, licencias especiales, licencia sindical);</a:t>
            </a:r>
          </a:p>
          <a:p>
            <a:pPr marL="639763" lvl="1" indent="-236538" defTabSz="914400">
              <a:lnSpc>
                <a:spcPct val="80000"/>
              </a:lnSpc>
            </a:pPr>
            <a:r>
              <a:rPr lang="es-UY" sz="2400" i="1" dirty="0">
                <a:latin typeface="Arial" pitchFamily="34" charset="0"/>
                <a:ea typeface="ＭＳ Ｐゴシック" charset="-128"/>
              </a:rPr>
              <a:t>Tiempo a la orden</a:t>
            </a:r>
            <a:r>
              <a:rPr lang="es-UY" sz="2400" dirty="0">
                <a:latin typeface="Arial" pitchFamily="34" charset="0"/>
                <a:ea typeface="ＭＳ Ｐゴシック" charset="-128"/>
              </a:rPr>
              <a:t>: suspensión por motivos económicos, falta de materia prima, lluvias, etc.</a:t>
            </a:r>
          </a:p>
          <a:p>
            <a:pPr marL="639763" lvl="1" indent="-236538" defTabSz="914400">
              <a:lnSpc>
                <a:spcPct val="80000"/>
              </a:lnSpc>
            </a:pPr>
            <a:r>
              <a:rPr lang="es-UY" sz="2400" i="1" dirty="0">
                <a:latin typeface="Arial" pitchFamily="34" charset="0"/>
                <a:ea typeface="ＭＳ Ｐゴシック" charset="-128"/>
              </a:rPr>
              <a:t>Huelga</a:t>
            </a:r>
          </a:p>
          <a:p>
            <a:pPr marL="639763" lvl="1" indent="-236538" defTabSz="914400">
              <a:lnSpc>
                <a:spcPct val="80000"/>
              </a:lnSpc>
            </a:pPr>
            <a:r>
              <a:rPr lang="es-UY" sz="2400" i="1" dirty="0">
                <a:latin typeface="Arial" pitchFamily="34" charset="0"/>
                <a:ea typeface="ＭＳ Ｐゴシック" charset="-128"/>
              </a:rPr>
              <a:t>Licencia</a:t>
            </a:r>
            <a:r>
              <a:rPr lang="es-UY" sz="2400" dirty="0">
                <a:latin typeface="Arial" pitchFamily="34" charset="0"/>
                <a:ea typeface="ＭＳ Ｐゴシック" charset="-128"/>
              </a:rPr>
              <a:t> </a:t>
            </a:r>
            <a:r>
              <a:rPr lang="es-UY" sz="2400" i="1" dirty="0">
                <a:latin typeface="Arial" pitchFamily="34" charset="0"/>
                <a:ea typeface="ＭＳ Ｐゴシック" charset="-128"/>
              </a:rPr>
              <a:t>por</a:t>
            </a:r>
            <a:r>
              <a:rPr lang="es-UY" sz="2400" dirty="0">
                <a:latin typeface="Arial" pitchFamily="34" charset="0"/>
                <a:ea typeface="ＭＳ Ｐゴシック" charset="-128"/>
              </a:rPr>
              <a:t> </a:t>
            </a:r>
            <a:r>
              <a:rPr lang="es-UY" sz="2400" i="1" dirty="0">
                <a:latin typeface="Arial" pitchFamily="34" charset="0"/>
                <a:ea typeface="ＭＳ Ｐゴシック" charset="-128"/>
              </a:rPr>
              <a:t>maternidad y paternidad</a:t>
            </a:r>
            <a:r>
              <a:rPr lang="es-UY" sz="2400" dirty="0">
                <a:latin typeface="Arial" pitchFamily="34" charset="0"/>
                <a:ea typeface="ＭＳ Ｐゴシック" charset="-128"/>
              </a:rPr>
              <a:t>: paga por la seguridad social</a:t>
            </a:r>
          </a:p>
          <a:p>
            <a:pPr marL="639763" lvl="1" indent="-236538" defTabSz="914400">
              <a:lnSpc>
                <a:spcPct val="80000"/>
              </a:lnSpc>
            </a:pPr>
            <a:r>
              <a:rPr lang="es-UY" sz="2400" i="1" dirty="0">
                <a:latin typeface="Arial" pitchFamily="34" charset="0"/>
                <a:ea typeface="ＭＳ Ｐゴシック" charset="-128"/>
              </a:rPr>
              <a:t>Enfermedad</a:t>
            </a:r>
            <a:r>
              <a:rPr lang="es-UY" sz="2400" dirty="0">
                <a:latin typeface="Arial" pitchFamily="34" charset="0"/>
                <a:ea typeface="ＭＳ Ｐゴシック" charset="-128"/>
              </a:rPr>
              <a:t> </a:t>
            </a:r>
            <a:r>
              <a:rPr lang="es-UY" sz="2400" i="1" dirty="0">
                <a:latin typeface="Arial" pitchFamily="34" charset="0"/>
                <a:ea typeface="ＭＳ Ｐゴシック" charset="-128"/>
              </a:rPr>
              <a:t>común</a:t>
            </a:r>
            <a:r>
              <a:rPr lang="es-UY" sz="2400" dirty="0">
                <a:latin typeface="Arial" pitchFamily="34" charset="0"/>
                <a:ea typeface="ＭＳ Ｐゴシック" charset="-128"/>
              </a:rPr>
              <a:t>:</a:t>
            </a:r>
            <a:endParaRPr lang="es-UY" dirty="0">
              <a:latin typeface="Arial" pitchFamily="34" charset="0"/>
              <a:ea typeface="ＭＳ Ｐゴシック" charset="-128"/>
            </a:endParaRPr>
          </a:p>
          <a:p>
            <a:pPr marL="639763" lvl="1" indent="-236538" defTabSz="914400">
              <a:lnSpc>
                <a:spcPct val="80000"/>
              </a:lnSpc>
            </a:pPr>
            <a:r>
              <a:rPr lang="es-UY" sz="2400" dirty="0">
                <a:latin typeface="Arial" pitchFamily="34" charset="0"/>
                <a:ea typeface="ＭＳ Ｐゴシック" charset="-128"/>
              </a:rPr>
              <a:t>Accidente de trabajo</a:t>
            </a:r>
          </a:p>
          <a:p>
            <a:pPr marL="639763" lvl="1" indent="-236538" defTabSz="914400">
              <a:lnSpc>
                <a:spcPct val="80000"/>
              </a:lnSpc>
            </a:pPr>
            <a:endParaRPr lang="x-none" sz="2400" dirty="0">
              <a:latin typeface="Arial" pitchFamily="34" charset="0"/>
              <a:ea typeface="ＭＳ Ｐゴシック" charset="-128"/>
            </a:endParaRPr>
          </a:p>
          <a:p>
            <a:pPr marL="639763" lvl="1" indent="-236538" defTabSz="914400">
              <a:lnSpc>
                <a:spcPct val="80000"/>
              </a:lnSpc>
            </a:pPr>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46933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82947" name="2 Marcador de contenido"/>
          <p:cNvSpPr>
            <a:spLocks noGrp="1"/>
          </p:cNvSpPr>
          <p:nvPr>
            <p:ph idx="1"/>
          </p:nvPr>
        </p:nvSpPr>
        <p:spPr>
          <a:xfrm>
            <a:off x="469105" y="1556792"/>
            <a:ext cx="8686800" cy="4525963"/>
          </a:xfrm>
        </p:spPr>
        <p:txBody>
          <a:bodyPr/>
          <a:lstStyle/>
          <a:p>
            <a:pPr marL="365125" indent="-282575" defTabSz="914400"/>
            <a:r>
              <a:rPr lang="es-UY" sz="2400" dirty="0">
                <a:latin typeface="Arial" pitchFamily="34" charset="0"/>
                <a:ea typeface="ＭＳ Ｐゴシック" charset="-128"/>
              </a:rPr>
              <a:t>Días por antigüedad</a:t>
            </a:r>
          </a:p>
          <a:p>
            <a:pPr marL="365125" indent="-282575" defTabSz="914400">
              <a:buFont typeface="Arial" pitchFamily="34" charset="0"/>
              <a:buNone/>
            </a:pPr>
            <a:endParaRPr lang="es-UY" sz="2400" dirty="0">
              <a:latin typeface="Arial" pitchFamily="34" charset="0"/>
              <a:ea typeface="ＭＳ Ｐゴシック" charset="-128"/>
            </a:endParaRPr>
          </a:p>
          <a:p>
            <a:pPr marL="365125" indent="-282575" defTabSz="914400">
              <a:buFont typeface="Arial" pitchFamily="34" charset="0"/>
              <a:buNone/>
            </a:pPr>
            <a:r>
              <a:rPr lang="es-UY" sz="2400" i="1" dirty="0">
                <a:latin typeface="Arial" pitchFamily="34" charset="0"/>
                <a:ea typeface="ＭＳ Ｐゴシック" charset="-128"/>
              </a:rPr>
              <a:t>	“Los trabajadores con </a:t>
            </a:r>
            <a:r>
              <a:rPr lang="es-UY" sz="2400" i="1" u="sng" dirty="0">
                <a:latin typeface="Arial" pitchFamily="34" charset="0"/>
                <a:ea typeface="ＭＳ Ｐゴシック" charset="-128"/>
              </a:rPr>
              <a:t>más de cinco años de servicios en la misma empresa</a:t>
            </a:r>
            <a:r>
              <a:rPr lang="es-UY" sz="2400" i="1" dirty="0">
                <a:latin typeface="Arial" pitchFamily="34" charset="0"/>
                <a:ea typeface="ＭＳ Ｐゴシック" charset="-128"/>
              </a:rPr>
              <a:t>, …, tendrán además derecho a </a:t>
            </a:r>
            <a:r>
              <a:rPr lang="es-UY" sz="2400" i="1" u="sng" dirty="0">
                <a:latin typeface="Arial" pitchFamily="34" charset="0"/>
                <a:ea typeface="ＭＳ Ｐゴシック" charset="-128"/>
              </a:rPr>
              <a:t>un día complementario de licencia por cada cuatro años de antigüedad</a:t>
            </a:r>
            <a:r>
              <a:rPr lang="es-UY" sz="2400" i="1" dirty="0">
                <a:latin typeface="Arial" pitchFamily="34" charset="0"/>
                <a:ea typeface="ＭＳ Ｐゴシック" charset="-128"/>
              </a:rPr>
              <a:t>, …”</a:t>
            </a:r>
          </a:p>
          <a:p>
            <a:pPr marL="365125" indent="-282575" defTabSz="914400"/>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3421716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t>LICENCIA</a:t>
            </a:r>
            <a:endParaRPr lang="es-UY" dirty="0">
              <a:effectLst>
                <a:outerShdw blurRad="38100" dist="38100" dir="2700000" algn="tl">
                  <a:srgbClr val="C0C0C0"/>
                </a:outerShdw>
              </a:effectLst>
              <a:ea typeface="ＭＳ Ｐゴシック" charset="-128"/>
            </a:endParaRPr>
          </a:p>
        </p:txBody>
      </p:sp>
      <p:sp>
        <p:nvSpPr>
          <p:cNvPr id="84995" name="2 Marcador de contenido"/>
          <p:cNvSpPr>
            <a:spLocks noGrp="1"/>
          </p:cNvSpPr>
          <p:nvPr>
            <p:ph idx="1"/>
          </p:nvPr>
        </p:nvSpPr>
        <p:spPr/>
        <p:txBody>
          <a:bodyPr/>
          <a:lstStyle/>
          <a:p>
            <a:pPr marL="365125" indent="-282575" defTabSz="914400"/>
            <a:r>
              <a:rPr lang="es-UY" sz="2400" dirty="0">
                <a:latin typeface="Arial" pitchFamily="34" charset="0"/>
                <a:ea typeface="ＭＳ Ｐゴシック" charset="-128"/>
              </a:rPr>
              <a:t>Descuentos por ausencias:</a:t>
            </a:r>
          </a:p>
          <a:p>
            <a:pPr marL="365125" indent="-282575" defTabSz="914400">
              <a:buFont typeface="Arial" pitchFamily="34" charset="0"/>
              <a:buNone/>
            </a:pPr>
            <a:r>
              <a:rPr lang="es-UY" sz="2400" i="1" dirty="0">
                <a:latin typeface="Arial" pitchFamily="34" charset="0"/>
                <a:ea typeface="ＭＳ Ｐゴシック" charset="-128"/>
              </a:rPr>
              <a:t>	- </a:t>
            </a:r>
            <a:r>
              <a:rPr lang="es-UY" sz="2400" dirty="0">
                <a:latin typeface="Arial" pitchFamily="34" charset="0"/>
                <a:ea typeface="ＭＳ Ｐゴシック" charset="-128"/>
              </a:rPr>
              <a:t>no se computan:</a:t>
            </a:r>
          </a:p>
          <a:p>
            <a:pPr marL="1039813" lvl="2" indent="-236538"/>
            <a:r>
              <a:rPr lang="es-UY" sz="2000" dirty="0">
                <a:latin typeface="Arial" pitchFamily="34" charset="0"/>
                <a:ea typeface="ＭＳ Ｐゴシック" charset="-128"/>
              </a:rPr>
              <a:t>Inasistencias (justificadas o no)</a:t>
            </a:r>
          </a:p>
          <a:p>
            <a:pPr marL="1039813" lvl="2" indent="-236538"/>
            <a:r>
              <a:rPr lang="es-UY" sz="2000" dirty="0">
                <a:latin typeface="Arial" pitchFamily="34" charset="0"/>
                <a:ea typeface="ＭＳ Ｐゴシック" charset="-128"/>
              </a:rPr>
              <a:t>Suspensiones disciplinarias</a:t>
            </a:r>
          </a:p>
          <a:p>
            <a:pPr marL="639763" lvl="1" indent="-236538" defTabSz="914400"/>
            <a:endParaRPr lang="es-UY" sz="2400" dirty="0">
              <a:latin typeface="Arial" pitchFamily="34" charset="0"/>
              <a:ea typeface="ＭＳ Ｐゴシック" charset="-128"/>
            </a:endParaRPr>
          </a:p>
          <a:p>
            <a:pPr marL="639763" lvl="1" indent="-236538" defTabSz="914400"/>
            <a:r>
              <a:rPr lang="es-UY" sz="2400" dirty="0">
                <a:latin typeface="Arial" pitchFamily="34" charset="0"/>
                <a:ea typeface="ＭＳ Ｐゴシック" charset="-128"/>
              </a:rPr>
              <a:t>Cada 15 faltas se pierde un día de licencia</a:t>
            </a:r>
          </a:p>
          <a:p>
            <a:pPr marL="365125" indent="-282575" defTabSz="914400"/>
            <a:endParaRPr lang="x-none" sz="2400" dirty="0">
              <a:latin typeface="Arial" pitchFamily="34" charset="0"/>
              <a:ea typeface="ＭＳ Ｐゴシック" charset="-128"/>
            </a:endParaRPr>
          </a:p>
          <a:p>
            <a:pPr marL="365125" indent="-282575" defTabSz="914400"/>
            <a:r>
              <a:rPr lang="x-none" sz="2400" dirty="0">
                <a:latin typeface="Arial" pitchFamily="34" charset="0"/>
                <a:ea typeface="ＭＳ Ｐゴシック" charset="-128"/>
              </a:rPr>
              <a:t>Pregunta: </a:t>
            </a:r>
          </a:p>
          <a:p>
            <a:pPr marL="365125" indent="-282575" defTabSz="914400"/>
            <a:r>
              <a:rPr lang="x-none" sz="2400" dirty="0">
                <a:latin typeface="Arial" pitchFamily="34" charset="0"/>
                <a:ea typeface="ＭＳ Ｐゴシック" charset="-128"/>
              </a:rPr>
              <a:t>¿Trabajadores amparados al Seguro de Paro generan derecho a licencia?</a:t>
            </a:r>
            <a:endParaRPr lang="es-UY" sz="2400" dirty="0">
              <a:latin typeface="Arial" pitchFamily="34" charset="0"/>
              <a:ea typeface="ＭＳ Ｐゴシック" charset="-128"/>
            </a:endParaRPr>
          </a:p>
        </p:txBody>
      </p:sp>
    </p:spTree>
    <p:extLst>
      <p:ext uri="{BB962C8B-B14F-4D97-AF65-F5344CB8AC3E}">
        <p14:creationId xmlns:p14="http://schemas.microsoft.com/office/powerpoint/2010/main" val="16975167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944</TotalTime>
  <Words>2342</Words>
  <Application>Microsoft Office PowerPoint</Application>
  <PresentationFormat>Presentación en pantalla (4:3)</PresentationFormat>
  <Paragraphs>309</Paragraphs>
  <Slides>47</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47</vt:i4>
      </vt:variant>
    </vt:vector>
  </HeadingPairs>
  <TitlesOfParts>
    <vt:vector size="53" baseType="lpstr">
      <vt:lpstr>Arial</vt:lpstr>
      <vt:lpstr>Calibri</vt:lpstr>
      <vt:lpstr>Franklin Gothic Book</vt:lpstr>
      <vt:lpstr>Franklin Gothic Medium</vt:lpstr>
      <vt:lpstr>Wingdings 2</vt:lpstr>
      <vt:lpstr>Viajes</vt:lpstr>
      <vt:lpstr>LIQUIDACIÓN  DE HABERES   Y dERECHO LABORAL APLICADO</vt:lpstr>
      <vt:lpstr>Cálculo de licencia, salario vacacional y aguinaldo</vt:lpstr>
      <vt:lpstr>LICENCIA (Ley 12.590/Ley 13.556)</vt:lpstr>
      <vt:lpstr>LICENCIA (Ley 12.590/Ley 13.556)</vt:lpstr>
      <vt:lpstr>LICENCIA (Ley 12.590/Ley 13.556)</vt:lpstr>
      <vt:lpstr>LICENCIA</vt:lpstr>
      <vt:lpstr>LICENCIA</vt:lpstr>
      <vt:lpstr>LICENCIA</vt:lpstr>
      <vt:lpstr>LICENCIA</vt:lpstr>
      <vt:lpstr>LICENCIA – calculo de los dias</vt:lpstr>
      <vt:lpstr>LICENCIA – calculo de los dias</vt:lpstr>
      <vt:lpstr>LICENCIA</vt:lpstr>
      <vt:lpstr>Jornal de LICENCIA</vt:lpstr>
      <vt:lpstr>LICENCIA</vt:lpstr>
      <vt:lpstr> ¿Cuándo culminaría la lic- de un trabajador si ésta comienza el 1º/5?</vt:lpstr>
      <vt:lpstr>¿Si empezó el 4/7?</vt:lpstr>
      <vt:lpstr>LICENCIA</vt:lpstr>
      <vt:lpstr>LICENCIA</vt:lpstr>
      <vt:lpstr>LICENCIA</vt:lpstr>
      <vt:lpstr>LICENCIA</vt:lpstr>
      <vt:lpstr>LICENCIA no gozada</vt:lpstr>
      <vt:lpstr>Licencias especiales </vt:lpstr>
      <vt:lpstr>Licencias especiales </vt:lpstr>
      <vt:lpstr>LICENCIA</vt:lpstr>
      <vt:lpstr>Cálculo 1 - LICENCIA</vt:lpstr>
      <vt:lpstr>Cálculo 2 - LICENCIA</vt:lpstr>
      <vt:lpstr>Cálculo 3 - LICENCIA</vt:lpstr>
      <vt:lpstr>Salario vacacional (Ley 16.101)</vt:lpstr>
      <vt:lpstr>Salario vacacional</vt:lpstr>
      <vt:lpstr>Salario vacacional</vt:lpstr>
      <vt:lpstr>Aporte topeado</vt:lpstr>
      <vt:lpstr>Salario vacacional</vt:lpstr>
      <vt:lpstr>Cálculo licencia / SAL VACACIONAL</vt:lpstr>
      <vt:lpstr>Aguinaldo (Sueldo Anual Complementario)</vt:lpstr>
      <vt:lpstr>Aguinaldo (Sueldo Anual Complementario)</vt:lpstr>
      <vt:lpstr>Aguinaldo (Sueldo Anual Complementario)</vt:lpstr>
      <vt:lpstr>Aguinaldo (Sueldo Anual complementario)</vt:lpstr>
      <vt:lpstr>Aguinaldo (Sueldo Anual complementario)</vt:lpstr>
      <vt:lpstr>Aguinaldo (Sueldo Anual complementario)</vt:lpstr>
      <vt:lpstr>Cálculo aguinaldo</vt:lpstr>
      <vt:lpstr>Egresos </vt:lpstr>
      <vt:lpstr>Cálculo DE EGRESO</vt:lpstr>
      <vt:lpstr>Cálculos egreso al día de hoy</vt:lpstr>
      <vt:lpstr>Cálculos egreso al día de hoy</vt:lpstr>
      <vt:lpstr>Cálculos egreso al día de hoy</vt:lpstr>
      <vt:lpstr>Cálculos egreso al día de hoy</vt:lpstr>
      <vt:lpstr>Cálculos egreso al día de hoy</vt:lpstr>
    </vt:vector>
  </TitlesOfParts>
  <Company>Guyer &amp; Regules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LIQUIDACIÓN  DE HABERES   Y dERECHO LABORAL APLICADO</dc:title>
  <dc:creator>Santiago Madalena</dc:creator>
  <cp:lastModifiedBy>Fede</cp:lastModifiedBy>
  <cp:revision>62</cp:revision>
  <dcterms:created xsi:type="dcterms:W3CDTF">2017-03-20T16:55:34Z</dcterms:created>
  <dcterms:modified xsi:type="dcterms:W3CDTF">2020-06-02T15:45:56Z</dcterms:modified>
</cp:coreProperties>
</file>