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346" r:id="rId4"/>
    <p:sldId id="347" r:id="rId5"/>
    <p:sldId id="259" r:id="rId6"/>
    <p:sldId id="341" r:id="rId7"/>
    <p:sldId id="345" r:id="rId8"/>
    <p:sldId id="260" r:id="rId9"/>
    <p:sldId id="261" r:id="rId10"/>
    <p:sldId id="262" r:id="rId11"/>
    <p:sldId id="263" r:id="rId12"/>
    <p:sldId id="264" r:id="rId13"/>
    <p:sldId id="265" r:id="rId14"/>
    <p:sldId id="266" r:id="rId15"/>
    <p:sldId id="268" r:id="rId16"/>
    <p:sldId id="269" r:id="rId17"/>
    <p:sldId id="270" r:id="rId18"/>
    <p:sldId id="348" r:id="rId19"/>
    <p:sldId id="349" r:id="rId20"/>
    <p:sldId id="271" r:id="rId21"/>
    <p:sldId id="272" r:id="rId22"/>
    <p:sldId id="273" r:id="rId23"/>
    <p:sldId id="274" r:id="rId24"/>
    <p:sldId id="350" r:id="rId25"/>
    <p:sldId id="342" r:id="rId26"/>
    <p:sldId id="351" r:id="rId27"/>
    <p:sldId id="352" r:id="rId28"/>
    <p:sldId id="353" r:id="rId29"/>
    <p:sldId id="354" r:id="rId30"/>
    <p:sldId id="302" r:id="rId31"/>
    <p:sldId id="284" r:id="rId32"/>
    <p:sldId id="303" r:id="rId33"/>
    <p:sldId id="305" r:id="rId34"/>
    <p:sldId id="306" r:id="rId35"/>
    <p:sldId id="307" r:id="rId36"/>
    <p:sldId id="308" r:id="rId37"/>
    <p:sldId id="309" r:id="rId38"/>
    <p:sldId id="310" r:id="rId39"/>
    <p:sldId id="311" r:id="rId40"/>
    <p:sldId id="313" r:id="rId41"/>
    <p:sldId id="314" r:id="rId42"/>
    <p:sldId id="315" r:id="rId43"/>
    <p:sldId id="316" r:id="rId44"/>
    <p:sldId id="344" r:id="rId45"/>
    <p:sldId id="355" r:id="rId46"/>
    <p:sldId id="317" r:id="rId47"/>
    <p:sldId id="318" r:id="rId48"/>
    <p:sldId id="319" r:id="rId49"/>
    <p:sldId id="320" r:id="rId50"/>
    <p:sldId id="321" r:id="rId51"/>
    <p:sldId id="322" r:id="rId52"/>
    <p:sldId id="323" r:id="rId53"/>
    <p:sldId id="324" r:id="rId54"/>
    <p:sldId id="325" r:id="rId55"/>
    <p:sldId id="343" r:id="rId56"/>
    <p:sldId id="326" r:id="rId57"/>
    <p:sldId id="327" r:id="rId58"/>
    <p:sldId id="328" r:id="rId59"/>
    <p:sldId id="329" r:id="rId60"/>
  </p:sldIdLst>
  <p:sldSz cx="9144000" cy="6858000" type="screen4x3"/>
  <p:notesSz cx="6858000" cy="9144000"/>
  <p:defaultTextStyle>
    <a:defPPr>
      <a:defRPr lang="es-U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74" d="100"/>
          <a:sy n="74" d="100"/>
        </p:scale>
        <p:origin x="126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Título"/>
          <p:cNvSpPr>
            <a:spLocks noGrp="1"/>
          </p:cNvSpPr>
          <p:nvPr>
            <p:ph type="ctrTitle"/>
          </p:nvPr>
        </p:nvSpPr>
        <p:spPr>
          <a:xfrm>
            <a:off x="381000" y="4853411"/>
            <a:ext cx="8458200" cy="1222375"/>
          </a:xfrm>
        </p:spPr>
        <p:txBody>
          <a:bodyPr anchor="t"/>
          <a:lstStyle/>
          <a:p>
            <a:r>
              <a:rPr kumimoji="0" lang="es-ES"/>
              <a:t>Haga clic para modificar el estilo de título del patrón</a:t>
            </a:r>
            <a:endParaRPr kumimoji="0" lang="en-US"/>
          </a:p>
        </p:txBody>
      </p:sp>
      <p:sp>
        <p:nvSpPr>
          <p:cNvPr id="9" name="8 Subtítulo"/>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16" name="15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2" name="1 Marcador de pie de página"/>
          <p:cNvSpPr>
            <a:spLocks noGrp="1"/>
          </p:cNvSpPr>
          <p:nvPr>
            <p:ph type="ftr" sz="quarter" idx="11"/>
          </p:nvPr>
        </p:nvSpPr>
        <p:spPr/>
        <p:txBody>
          <a:bodyPr/>
          <a:lstStyle/>
          <a:p>
            <a:endParaRPr lang="es-UY"/>
          </a:p>
        </p:txBody>
      </p:sp>
      <p:sp>
        <p:nvSpPr>
          <p:cNvPr id="15" name="14 Marcador de número de diapositiva"/>
          <p:cNvSpPr>
            <a:spLocks noGrp="1"/>
          </p:cNvSpPr>
          <p:nvPr>
            <p:ph type="sldNum" sz="quarter" idx="12"/>
          </p:nvPr>
        </p:nvSpPr>
        <p:spPr>
          <a:xfrm>
            <a:off x="8229600" y="6473952"/>
            <a:ext cx="758952" cy="246888"/>
          </a:xfrm>
        </p:spPr>
        <p:txBody>
          <a:bodyPr/>
          <a:lstStyle/>
          <a:p>
            <a:fld id="{36A968D3-D66B-49B5-B8A6-05D6B8BE3618}" type="slidenum">
              <a:rPr lang="es-UY" smtClean="0"/>
              <a:pPr/>
              <a:t>‹Nº›</a:t>
            </a:fld>
            <a:endParaRPr lang="es-U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5" name="4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549276"/>
            <a:ext cx="1828800" cy="5851525"/>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549276"/>
            <a:ext cx="6248400" cy="5851525"/>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5" name="4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2" name="21 Título"/>
          <p:cNvSpPr>
            <a:spLocks noGrp="1"/>
          </p:cNvSpPr>
          <p:nvPr>
            <p:ph type="title"/>
          </p:nvPr>
        </p:nvSpPr>
        <p:spPr/>
        <p:txBody>
          <a:bodyPr/>
          <a:lstStyle/>
          <a:p>
            <a:r>
              <a:rPr kumimoji="0" lang="es-ES"/>
              <a:t>Haga clic para modificar el estilo de título del patrón</a:t>
            </a:r>
            <a:endParaRPr kumimoji="0" lang="en-US"/>
          </a:p>
        </p:txBody>
      </p:sp>
      <p:sp>
        <p:nvSpPr>
          <p:cNvPr id="27" name="26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5" name="24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19" name="18 Marcador de pie de página"/>
          <p:cNvSpPr>
            <a:spLocks noGrp="1"/>
          </p:cNvSpPr>
          <p:nvPr>
            <p:ph type="ftr" sz="quarter" idx="11"/>
          </p:nvPr>
        </p:nvSpPr>
        <p:spPr>
          <a:xfrm>
            <a:off x="3581400" y="76200"/>
            <a:ext cx="2895600" cy="288925"/>
          </a:xfrm>
        </p:spPr>
        <p:txBody>
          <a:bodyPr/>
          <a:lstStyle/>
          <a:p>
            <a:endParaRPr lang="es-UY"/>
          </a:p>
        </p:txBody>
      </p:sp>
      <p:sp>
        <p:nvSpPr>
          <p:cNvPr id="16" name="15 Marcador de número de diapositiva"/>
          <p:cNvSpPr>
            <a:spLocks noGrp="1"/>
          </p:cNvSpPr>
          <p:nvPr>
            <p:ph type="sldNum" sz="quarter" idx="12"/>
          </p:nvPr>
        </p:nvSpPr>
        <p:spPr>
          <a:xfrm>
            <a:off x="8229600" y="6473952"/>
            <a:ext cx="758952" cy="246888"/>
          </a:xfrm>
        </p:spPr>
        <p:txBody>
          <a:bodyPr/>
          <a:lstStyle/>
          <a:p>
            <a:fld id="{36A968D3-D66B-49B5-B8A6-05D6B8BE3618}" type="slidenum">
              <a:rPr lang="es-UY" smtClean="0"/>
              <a:pPr/>
              <a:t>‹Nº›</a:t>
            </a:fld>
            <a:endParaRPr lang="es-U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texto"/>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19" name="18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11" name="10 Marcador de pie de página"/>
          <p:cNvSpPr>
            <a:spLocks noGrp="1"/>
          </p:cNvSpPr>
          <p:nvPr>
            <p:ph type="ftr" sz="quarter" idx="11"/>
          </p:nvPr>
        </p:nvSpPr>
        <p:spPr/>
        <p:txBody>
          <a:bodyPr/>
          <a:lstStyle/>
          <a:p>
            <a:endParaRPr lang="es-UY"/>
          </a:p>
        </p:txBody>
      </p:sp>
      <p:sp>
        <p:nvSpPr>
          <p:cNvPr id="16" name="15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
        <p:nvSpPr>
          <p:cNvPr id="8" name="7 Título"/>
          <p:cNvSpPr>
            <a:spLocks noGrp="1"/>
          </p:cNvSpPr>
          <p:nvPr>
            <p:ph type="title"/>
          </p:nvPr>
        </p:nvSpPr>
        <p:spPr>
          <a:xfrm>
            <a:off x="180475" y="2947085"/>
            <a:ext cx="8686800" cy="1184825"/>
          </a:xfrm>
        </p:spPr>
        <p:txBody>
          <a:bodyPr rtlCol="0" anchor="t"/>
          <a:lstStyle>
            <a:lvl1pPr algn="r">
              <a:defRPr/>
            </a:lvl1pPr>
          </a:lstStyle>
          <a:p>
            <a:r>
              <a:rPr kumimoji="0" lang="es-ES"/>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0" name="19 Título"/>
          <p:cNvSpPr>
            <a:spLocks noGrp="1"/>
          </p:cNvSpPr>
          <p:nvPr>
            <p:ph type="title"/>
          </p:nvPr>
        </p:nvSpPr>
        <p:spPr>
          <a:xfrm>
            <a:off x="301752" y="457200"/>
            <a:ext cx="8686800" cy="841248"/>
          </a:xfrm>
        </p:spPr>
        <p:txBody>
          <a:bodyPr/>
          <a:lstStyle/>
          <a:p>
            <a:r>
              <a:rPr kumimoji="0" lang="es-ES"/>
              <a:t>Haga clic para modificar el estilo de título del patrón</a:t>
            </a:r>
            <a:endParaRPr kumimoji="0" lang="en-US"/>
          </a:p>
        </p:txBody>
      </p:sp>
      <p:sp>
        <p:nvSpPr>
          <p:cNvPr id="14" name="13 Marcador de contenido"/>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3" name="12 Marcador de contenido"/>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1" name="20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10" name="9 Marcador de pie de página"/>
          <p:cNvSpPr>
            <a:spLocks noGrp="1"/>
          </p:cNvSpPr>
          <p:nvPr>
            <p:ph type="ftr" sz="quarter" idx="11"/>
          </p:nvPr>
        </p:nvSpPr>
        <p:spPr/>
        <p:txBody>
          <a:bodyPr/>
          <a:lstStyle/>
          <a:p>
            <a:endParaRPr lang="es-UY"/>
          </a:p>
        </p:txBody>
      </p:sp>
      <p:sp>
        <p:nvSpPr>
          <p:cNvPr id="31" name="30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9" name="28 Título"/>
          <p:cNvSpPr>
            <a:spLocks noGrp="1"/>
          </p:cNvSpPr>
          <p:nvPr>
            <p:ph type="title"/>
          </p:nvPr>
        </p:nvSpPr>
        <p:spPr>
          <a:xfrm>
            <a:off x="304800" y="5410200"/>
            <a:ext cx="8610600" cy="882650"/>
          </a:xfrm>
        </p:spPr>
        <p:txBody>
          <a:bodyPr anchor="ctr"/>
          <a:lstStyle>
            <a:lvl1pPr>
              <a:defRPr/>
            </a:lvl1pPr>
          </a:lstStyle>
          <a:p>
            <a:r>
              <a:rPr kumimoji="0" lang="es-ES"/>
              <a:t>Haga clic para modificar el estilo de título del patrón</a:t>
            </a:r>
            <a:endParaRPr kumimoji="0" lang="en-US"/>
          </a:p>
        </p:txBody>
      </p:sp>
      <p:sp>
        <p:nvSpPr>
          <p:cNvPr id="13" name="12 Marcador de texto"/>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25" name="24 Marcador de texto"/>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3 Marcador de contenido"/>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8" name="27 Marcador de contenido"/>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0" name="9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6" name="5 Marcador de pie de página"/>
          <p:cNvSpPr>
            <a:spLocks noGrp="1"/>
          </p:cNvSpPr>
          <p:nvPr>
            <p:ph type="ftr" sz="quarter" idx="11"/>
          </p:nvPr>
        </p:nvSpPr>
        <p:spPr/>
        <p:txBody>
          <a:bodyPr/>
          <a:lstStyle/>
          <a:p>
            <a:endParaRPr lang="es-UY"/>
          </a:p>
        </p:txBody>
      </p:sp>
      <p:sp>
        <p:nvSpPr>
          <p:cNvPr id="7" name="6 Marcador de número de diapositiva"/>
          <p:cNvSpPr>
            <a:spLocks noGrp="1"/>
          </p:cNvSpPr>
          <p:nvPr>
            <p:ph type="sldNum" sz="quarter" idx="12"/>
          </p:nvPr>
        </p:nvSpPr>
        <p:spPr>
          <a:xfrm>
            <a:off x="8229600" y="6477000"/>
            <a:ext cx="762000" cy="246888"/>
          </a:xfrm>
        </p:spPr>
        <p:txBody>
          <a:bodyPr/>
          <a:lstStyle/>
          <a:p>
            <a:fld id="{36A968D3-D66B-49B5-B8A6-05D6B8BE3618}" type="slidenum">
              <a:rPr lang="es-UY" smtClean="0"/>
              <a:pPr/>
              <a:t>‹Nº›</a:t>
            </a:fld>
            <a:endParaRPr lang="es-UY"/>
          </a:p>
        </p:txBody>
      </p:sp>
      <p:sp>
        <p:nvSpPr>
          <p:cNvPr id="11" name="10 Conector recto"/>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0" name="29 Título"/>
          <p:cNvSpPr>
            <a:spLocks noGrp="1"/>
          </p:cNvSpPr>
          <p:nvPr>
            <p:ph type="title"/>
          </p:nvPr>
        </p:nvSpPr>
        <p:spPr>
          <a:xfrm>
            <a:off x="301752" y="457200"/>
            <a:ext cx="8686800" cy="841248"/>
          </a:xfrm>
        </p:spPr>
        <p:txBody>
          <a:bodyPr/>
          <a:lstStyle/>
          <a:p>
            <a:r>
              <a:rPr kumimoji="0" lang="es-ES"/>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21" name="20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24" name="23 Marcador de pie de página"/>
          <p:cNvSpPr>
            <a:spLocks noGrp="1"/>
          </p:cNvSpPr>
          <p:nvPr>
            <p:ph type="ftr" sz="quarter" idx="11"/>
          </p:nvPr>
        </p:nvSpPr>
        <p:spPr/>
        <p:txBody>
          <a:bodyPr/>
          <a:lstStyle/>
          <a:p>
            <a:endParaRPr lang="es-UY"/>
          </a:p>
        </p:txBody>
      </p:sp>
      <p:sp>
        <p:nvSpPr>
          <p:cNvPr id="7" name="6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7 Conector recto"/>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Título"/>
          <p:cNvSpPr>
            <a:spLocks noGrp="1"/>
          </p:cNvSpPr>
          <p:nvPr>
            <p:ph type="title"/>
          </p:nvPr>
        </p:nvSpPr>
        <p:spPr>
          <a:xfrm>
            <a:off x="457200" y="5486400"/>
            <a:ext cx="8458200" cy="520700"/>
          </a:xfrm>
        </p:spPr>
        <p:txBody>
          <a:bodyPr anchor="ctr"/>
          <a:lstStyle>
            <a:lvl1pPr algn="l">
              <a:buNone/>
              <a:defRPr sz="2000" b="1"/>
            </a:lvl1pPr>
          </a:lstStyle>
          <a:p>
            <a:r>
              <a:rPr kumimoji="0" lang="es-ES"/>
              <a:t>Haga clic para modificar el estilo de título del patrón</a:t>
            </a:r>
            <a:endParaRPr kumimoji="0" lang="en-US"/>
          </a:p>
        </p:txBody>
      </p:sp>
      <p:sp>
        <p:nvSpPr>
          <p:cNvPr id="26" name="25 Marcador de texto"/>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a:t>Haga clic para modificar el estilo de texto del patrón</a:t>
            </a:r>
          </a:p>
        </p:txBody>
      </p:sp>
      <p:sp>
        <p:nvSpPr>
          <p:cNvPr id="14" name="13 Marcador de contenido"/>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5" name="24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29" name="28 Marcador de pie de página"/>
          <p:cNvSpPr>
            <a:spLocks noGrp="1"/>
          </p:cNvSpPr>
          <p:nvPr>
            <p:ph type="ftr" sz="quarter" idx="11"/>
          </p:nvPr>
        </p:nvSpPr>
        <p:spPr/>
        <p:txBody>
          <a:bodyPr/>
          <a:lstStyle/>
          <a:p>
            <a:endParaRPr lang="es-UY"/>
          </a:p>
        </p:txBody>
      </p:sp>
      <p:sp>
        <p:nvSpPr>
          <p:cNvPr id="7" name="6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3" name="12 Marcador de posición de imagen"/>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s-ES"/>
              <a:t>Haga clic en el icono para agregar una imagen</a:t>
            </a:r>
            <a:endParaRPr kumimoji="0" lang="en-US" dirty="0"/>
          </a:p>
        </p:txBody>
      </p:sp>
      <p:sp>
        <p:nvSpPr>
          <p:cNvPr id="7" name="6 Marcador de fecha"/>
          <p:cNvSpPr>
            <a:spLocks noGrp="1"/>
          </p:cNvSpPr>
          <p:nvPr>
            <p:ph type="dt" sz="half" idx="10"/>
          </p:nvPr>
        </p:nvSpPr>
        <p:spPr/>
        <p:txBody>
          <a:bodyPr/>
          <a:lstStyle/>
          <a:p>
            <a:fld id="{D693D3D6-445F-4FA5-8F4C-39D6B6AAF03C}" type="datetimeFigureOut">
              <a:rPr lang="es-UY" smtClean="0"/>
              <a:pPr/>
              <a:t>8/4/2020</a:t>
            </a:fld>
            <a:endParaRPr lang="es-UY"/>
          </a:p>
        </p:txBody>
      </p:sp>
      <p:sp>
        <p:nvSpPr>
          <p:cNvPr id="5" name="4 Marcador de pie de página"/>
          <p:cNvSpPr>
            <a:spLocks noGrp="1"/>
          </p:cNvSpPr>
          <p:nvPr>
            <p:ph type="ftr" sz="quarter" idx="11"/>
          </p:nvPr>
        </p:nvSpPr>
        <p:spPr/>
        <p:txBody>
          <a:bodyPr/>
          <a:lstStyle/>
          <a:p>
            <a:endParaRPr lang="es-UY"/>
          </a:p>
        </p:txBody>
      </p:sp>
      <p:sp>
        <p:nvSpPr>
          <p:cNvPr id="31" name="30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
        <p:nvSpPr>
          <p:cNvPr id="17" name="16 Título"/>
          <p:cNvSpPr>
            <a:spLocks noGrp="1"/>
          </p:cNvSpPr>
          <p:nvPr>
            <p:ph type="title"/>
          </p:nvPr>
        </p:nvSpPr>
        <p:spPr>
          <a:xfrm>
            <a:off x="381000" y="4993760"/>
            <a:ext cx="5867400" cy="522288"/>
          </a:xfrm>
        </p:spPr>
        <p:txBody>
          <a:bodyPr anchor="ctr"/>
          <a:lstStyle>
            <a:lvl1pPr algn="l">
              <a:buNone/>
              <a:defRPr sz="2000" b="1"/>
            </a:lvl1pPr>
          </a:lstStyle>
          <a:p>
            <a:r>
              <a:rPr kumimoji="0" lang="es-ES"/>
              <a:t>Haga clic para modificar el estilo de título del patrón</a:t>
            </a:r>
            <a:endParaRPr kumimoji="0" lang="en-US"/>
          </a:p>
        </p:txBody>
      </p:sp>
      <p:sp>
        <p:nvSpPr>
          <p:cNvPr id="26" name="25 Marcador de texto"/>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arcador de texto"/>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1" name="10 Marcador de fecha"/>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693D3D6-445F-4FA5-8F4C-39D6B6AAF03C}" type="datetimeFigureOut">
              <a:rPr lang="es-UY" smtClean="0"/>
              <a:pPr/>
              <a:t>8/4/2020</a:t>
            </a:fld>
            <a:endParaRPr lang="es-UY"/>
          </a:p>
        </p:txBody>
      </p:sp>
      <p:sp>
        <p:nvSpPr>
          <p:cNvPr id="28" name="27 Marcador de pie de página"/>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s-UY"/>
          </a:p>
        </p:txBody>
      </p:sp>
      <p:sp>
        <p:nvSpPr>
          <p:cNvPr id="5" name="4 Marcador de número de diapositiva"/>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6A968D3-D66B-49B5-B8A6-05D6B8BE3618}" type="slidenum">
              <a:rPr lang="es-UY" smtClean="0"/>
              <a:pPr/>
              <a:t>‹Nº›</a:t>
            </a:fld>
            <a:endParaRPr lang="es-UY"/>
          </a:p>
        </p:txBody>
      </p:sp>
      <p:sp>
        <p:nvSpPr>
          <p:cNvPr id="10" name="9 Marcador de título"/>
          <p:cNvSpPr>
            <a:spLocks noGrp="1"/>
          </p:cNvSpPr>
          <p:nvPr>
            <p:ph type="title"/>
          </p:nvPr>
        </p:nvSpPr>
        <p:spPr>
          <a:xfrm>
            <a:off x="304800" y="457200"/>
            <a:ext cx="8686800" cy="838200"/>
          </a:xfrm>
          <a:prstGeom prst="rect">
            <a:avLst/>
          </a:prstGeom>
        </p:spPr>
        <p:txBody>
          <a:bodyPr vert="horz" anchor="ctr">
            <a:normAutofit/>
          </a:bodyPr>
          <a:lstStyle/>
          <a:p>
            <a:r>
              <a:rPr kumimoji="0" lang="es-ES"/>
              <a:t>Haga clic para modificar el estilo de título del patrón</a:t>
            </a:r>
            <a:endParaRPr kumimoji="0" lang="en-US"/>
          </a:p>
        </p:txBody>
      </p:sp>
      <p:sp>
        <p:nvSpPr>
          <p:cNvPr id="9" name="8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Conector recto"/>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23528" y="5445224"/>
            <a:ext cx="8712968" cy="1222375"/>
          </a:xfrm>
        </p:spPr>
        <p:txBody>
          <a:bodyPr>
            <a:normAutofit/>
          </a:bodyPr>
          <a:lstStyle/>
          <a:p>
            <a:r>
              <a:rPr lang="es-UY" b="1" dirty="0">
                <a:effectLst/>
              </a:rPr>
              <a:t>LIQUIDACIÓN  DE HABERES </a:t>
            </a:r>
            <a:br>
              <a:rPr lang="es-UY" b="1" dirty="0">
                <a:effectLst/>
              </a:rPr>
            </a:br>
            <a:r>
              <a:rPr lang="es-UY" dirty="0">
                <a:effectLst/>
              </a:rPr>
              <a:t> Y </a:t>
            </a:r>
            <a:r>
              <a:rPr lang="es-UY" dirty="0" err="1">
                <a:effectLst/>
              </a:rPr>
              <a:t>dERECHO</a:t>
            </a:r>
            <a:r>
              <a:rPr lang="es-UY" dirty="0">
                <a:effectLst/>
              </a:rPr>
              <a:t> LABORAL APLICADO</a:t>
            </a:r>
            <a:endParaRPr lang="es-UY" dirty="0"/>
          </a:p>
        </p:txBody>
      </p:sp>
      <p:sp>
        <p:nvSpPr>
          <p:cNvPr id="3" name="2 Subtítulo"/>
          <p:cNvSpPr>
            <a:spLocks noGrp="1"/>
          </p:cNvSpPr>
          <p:nvPr>
            <p:ph type="subTitle" idx="1"/>
          </p:nvPr>
        </p:nvSpPr>
        <p:spPr>
          <a:xfrm>
            <a:off x="395536" y="4293096"/>
            <a:ext cx="8458200" cy="914400"/>
          </a:xfrm>
        </p:spPr>
        <p:txBody>
          <a:bodyPr/>
          <a:lstStyle/>
          <a:p>
            <a:endParaRPr lang="es-UY" dirty="0"/>
          </a:p>
        </p:txBody>
      </p:sp>
    </p:spTree>
    <p:extLst>
      <p:ext uri="{BB962C8B-B14F-4D97-AF65-F5344CB8AC3E}">
        <p14:creationId xmlns:p14="http://schemas.microsoft.com/office/powerpoint/2010/main" val="1332595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a:t>FORMAS DE CONTRATACIÓN</a:t>
            </a:r>
          </a:p>
        </p:txBody>
      </p:sp>
      <p:sp>
        <p:nvSpPr>
          <p:cNvPr id="3" name="2 Marcador de contenido"/>
          <p:cNvSpPr>
            <a:spLocks noGrp="1"/>
          </p:cNvSpPr>
          <p:nvPr>
            <p:ph idx="1"/>
          </p:nvPr>
        </p:nvSpPr>
        <p:spPr/>
        <p:txBody>
          <a:bodyPr/>
          <a:lstStyle/>
          <a:p>
            <a:r>
              <a:rPr lang="es-UY" sz="2400" dirty="0"/>
              <a:t>Contrato por temporada</a:t>
            </a:r>
          </a:p>
          <a:p>
            <a:pPr lvl="1"/>
            <a:endParaRPr lang="es-UY" sz="2400" dirty="0"/>
          </a:p>
          <a:p>
            <a:pPr lvl="1"/>
            <a:r>
              <a:rPr lang="es-UY" sz="2400" dirty="0"/>
              <a:t>Modalidad de contrato a plazo</a:t>
            </a:r>
          </a:p>
          <a:p>
            <a:pPr lvl="1"/>
            <a:r>
              <a:rPr lang="es-UY" sz="2400" dirty="0"/>
              <a:t>Se aplican los mismos principios</a:t>
            </a:r>
          </a:p>
          <a:p>
            <a:pPr lvl="1"/>
            <a:r>
              <a:rPr lang="es-UY" sz="2400" dirty="0"/>
              <a:t>Recontrataciones</a:t>
            </a:r>
          </a:p>
          <a:p>
            <a:pPr lvl="1"/>
            <a:endParaRPr lang="es-UY" sz="2400" dirty="0"/>
          </a:p>
          <a:p>
            <a:pPr lvl="1"/>
            <a:endParaRPr lang="es-UY" sz="2400" dirty="0"/>
          </a:p>
          <a:p>
            <a:pPr lvl="1"/>
            <a:endParaRPr lang="es-UY" sz="2400" dirty="0"/>
          </a:p>
          <a:p>
            <a:endParaRPr lang="es-UY" sz="2400" dirty="0"/>
          </a:p>
        </p:txBody>
      </p:sp>
    </p:spTree>
    <p:extLst>
      <p:ext uri="{BB962C8B-B14F-4D97-AF65-F5344CB8AC3E}">
        <p14:creationId xmlns:p14="http://schemas.microsoft.com/office/powerpoint/2010/main" val="1328796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0"/>
            <a:ext cx="8229600" cy="1143000"/>
          </a:xfrm>
        </p:spPr>
        <p:txBody>
          <a:bodyPr>
            <a:normAutofit fontScale="90000"/>
          </a:bodyPr>
          <a:lstStyle/>
          <a:p>
            <a:r>
              <a:rPr lang="es-UY" dirty="0"/>
              <a:t>Rescisión anticipada de contrato a plazo</a:t>
            </a:r>
          </a:p>
        </p:txBody>
      </p:sp>
      <p:sp>
        <p:nvSpPr>
          <p:cNvPr id="3" name="2 Marcador de contenido"/>
          <p:cNvSpPr>
            <a:spLocks noGrp="1"/>
          </p:cNvSpPr>
          <p:nvPr>
            <p:ph idx="1"/>
          </p:nvPr>
        </p:nvSpPr>
        <p:spPr>
          <a:xfrm>
            <a:off x="251520" y="1268760"/>
            <a:ext cx="8229600" cy="4830763"/>
          </a:xfrm>
        </p:spPr>
        <p:txBody>
          <a:bodyPr>
            <a:normAutofit/>
          </a:bodyPr>
          <a:lstStyle/>
          <a:p>
            <a:r>
              <a:rPr lang="es-UY" sz="2400" dirty="0"/>
              <a:t>Contrato por escrito</a:t>
            </a:r>
          </a:p>
          <a:p>
            <a:r>
              <a:rPr lang="es-UY" sz="2400" dirty="0"/>
              <a:t>Indicación del plazo y motivo</a:t>
            </a:r>
          </a:p>
          <a:p>
            <a:r>
              <a:rPr lang="es-UY" sz="2400" dirty="0"/>
              <a:t>Justa causa: no se indemniza</a:t>
            </a:r>
          </a:p>
          <a:p>
            <a:r>
              <a:rPr lang="es-UY" sz="2400" dirty="0"/>
              <a:t>Sin justa causa: se indemniza</a:t>
            </a:r>
          </a:p>
          <a:p>
            <a:pPr lvl="1"/>
            <a:r>
              <a:rPr lang="es-UY" sz="2400" dirty="0"/>
              <a:t>Salarios caídos hasta terminar la relación laboral</a:t>
            </a:r>
          </a:p>
          <a:p>
            <a:pPr lvl="1"/>
            <a:r>
              <a:rPr lang="es-UY" sz="2400" dirty="0"/>
              <a:t>Más IPD?</a:t>
            </a:r>
          </a:p>
          <a:p>
            <a:pPr lvl="1"/>
            <a:r>
              <a:rPr lang="es-UY" sz="2400" dirty="0"/>
              <a:t>Descuento de beneficios?</a:t>
            </a:r>
          </a:p>
          <a:p>
            <a:r>
              <a:rPr lang="es-UY" sz="2400" dirty="0"/>
              <a:t>Contrato de suplencia</a:t>
            </a:r>
          </a:p>
        </p:txBody>
      </p:sp>
    </p:spTree>
    <p:extLst>
      <p:ext uri="{BB962C8B-B14F-4D97-AF65-F5344CB8AC3E}">
        <p14:creationId xmlns:p14="http://schemas.microsoft.com/office/powerpoint/2010/main" val="1418595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a:t>Rescisión contrato a prueba</a:t>
            </a:r>
          </a:p>
        </p:txBody>
      </p:sp>
      <p:sp>
        <p:nvSpPr>
          <p:cNvPr id="3" name="2 Marcador de contenido"/>
          <p:cNvSpPr>
            <a:spLocks noGrp="1"/>
          </p:cNvSpPr>
          <p:nvPr>
            <p:ph idx="1"/>
          </p:nvPr>
        </p:nvSpPr>
        <p:spPr/>
        <p:txBody>
          <a:bodyPr>
            <a:normAutofit/>
          </a:bodyPr>
          <a:lstStyle/>
          <a:p>
            <a:r>
              <a:rPr lang="es-UY" sz="2400" dirty="0"/>
              <a:t>Contrato por escrito</a:t>
            </a:r>
          </a:p>
          <a:p>
            <a:r>
              <a:rPr lang="es-UY" sz="2400" dirty="0"/>
              <a:t>Dentro del período de prueba: no se indemniza</a:t>
            </a:r>
          </a:p>
          <a:p>
            <a:r>
              <a:rPr lang="es-UY" sz="2400" dirty="0"/>
              <a:t>Período de prueba máximo?</a:t>
            </a:r>
          </a:p>
          <a:p>
            <a:r>
              <a:rPr lang="es-UY" sz="2400" dirty="0"/>
              <a:t>Si el empleado permanece en el puesto se transforma en empleado permanente</a:t>
            </a:r>
          </a:p>
          <a:p>
            <a:endParaRPr lang="es-UY" dirty="0"/>
          </a:p>
        </p:txBody>
      </p:sp>
    </p:spTree>
    <p:extLst>
      <p:ext uri="{BB962C8B-B14F-4D97-AF65-F5344CB8AC3E}">
        <p14:creationId xmlns:p14="http://schemas.microsoft.com/office/powerpoint/2010/main" val="3102545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a:t>FORMAS DE CONTRATACIÓN</a:t>
            </a:r>
          </a:p>
        </p:txBody>
      </p:sp>
      <p:sp>
        <p:nvSpPr>
          <p:cNvPr id="3" name="2 Marcador de contenido"/>
          <p:cNvSpPr>
            <a:spLocks noGrp="1"/>
          </p:cNvSpPr>
          <p:nvPr>
            <p:ph idx="1"/>
          </p:nvPr>
        </p:nvSpPr>
        <p:spPr>
          <a:xfrm>
            <a:off x="304800" y="1554162"/>
            <a:ext cx="7939608" cy="4525963"/>
          </a:xfrm>
        </p:spPr>
        <p:txBody>
          <a:bodyPr>
            <a:normAutofit/>
          </a:bodyPr>
          <a:lstStyle/>
          <a:p>
            <a:r>
              <a:rPr lang="es-UY" sz="2400" dirty="0"/>
              <a:t>Profesionales independientes</a:t>
            </a:r>
          </a:p>
          <a:p>
            <a:endParaRPr lang="es-UY" sz="2400" dirty="0"/>
          </a:p>
          <a:p>
            <a:r>
              <a:rPr lang="es-UY" sz="2400" dirty="0"/>
              <a:t>Empresas unipersonales</a:t>
            </a:r>
          </a:p>
          <a:p>
            <a:endParaRPr lang="es-UY" sz="2400" dirty="0"/>
          </a:p>
          <a:p>
            <a:r>
              <a:rPr lang="es-UY" sz="2400" dirty="0"/>
              <a:t>Indicios de relación de dependencia</a:t>
            </a:r>
          </a:p>
          <a:p>
            <a:endParaRPr lang="es-UY" sz="2400" dirty="0"/>
          </a:p>
          <a:p>
            <a:r>
              <a:rPr lang="es-UY" sz="2400" dirty="0"/>
              <a:t>Importancia de exigir certificados Caja Profesionales</a:t>
            </a:r>
          </a:p>
          <a:p>
            <a:pPr lvl="1"/>
            <a:endParaRPr lang="es-UY" sz="3200" dirty="0"/>
          </a:p>
          <a:p>
            <a:pPr lvl="1"/>
            <a:endParaRPr lang="es-UY" sz="3200" dirty="0"/>
          </a:p>
          <a:p>
            <a:endParaRPr lang="es-UY" dirty="0"/>
          </a:p>
        </p:txBody>
      </p:sp>
    </p:spTree>
    <p:extLst>
      <p:ext uri="{BB962C8B-B14F-4D97-AF65-F5344CB8AC3E}">
        <p14:creationId xmlns:p14="http://schemas.microsoft.com/office/powerpoint/2010/main" val="3304467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358775"/>
            <a:ext cx="8686800" cy="838200"/>
          </a:xfrm>
        </p:spPr>
        <p:txBody>
          <a:bodyPr>
            <a:normAutofit/>
          </a:bodyPr>
          <a:lstStyle/>
          <a:p>
            <a:r>
              <a:rPr lang="es-ES" dirty="0"/>
              <a:t>Empleador – PODER DISCIPLINARIO</a:t>
            </a:r>
          </a:p>
        </p:txBody>
      </p:sp>
      <p:sp>
        <p:nvSpPr>
          <p:cNvPr id="3" name="2 Marcador de contenido"/>
          <p:cNvSpPr>
            <a:spLocks noGrp="1"/>
          </p:cNvSpPr>
          <p:nvPr>
            <p:ph idx="1"/>
          </p:nvPr>
        </p:nvSpPr>
        <p:spPr/>
        <p:txBody>
          <a:bodyPr>
            <a:normAutofit/>
          </a:bodyPr>
          <a:lstStyle/>
          <a:p>
            <a:pPr>
              <a:buNone/>
            </a:pPr>
            <a:r>
              <a:rPr lang="es-ES" sz="2400" dirty="0"/>
              <a:t>1) Potestad disciplinaria, capacidad de aplicar sanciones a los trabajadores en caso incurrir en faltas laborales.</a:t>
            </a:r>
          </a:p>
          <a:p>
            <a:pPr>
              <a:buNone/>
            </a:pPr>
            <a:r>
              <a:rPr lang="es-ES" sz="2400" dirty="0"/>
              <a:t>2) Frente a hechos que constituyan faltas disciplinarias</a:t>
            </a:r>
          </a:p>
          <a:p>
            <a:pPr>
              <a:buNone/>
            </a:pPr>
            <a:r>
              <a:rPr lang="es-ES" sz="2400" dirty="0"/>
              <a:t>3) Con la finalidad de mantener el normal funcionamiento de la empresa</a:t>
            </a:r>
          </a:p>
          <a:p>
            <a:pPr>
              <a:buNone/>
            </a:pPr>
            <a:r>
              <a:rPr lang="es-ES" sz="2400" dirty="0"/>
              <a:t>4) Dentro de determinados límites</a:t>
            </a:r>
          </a:p>
        </p:txBody>
      </p:sp>
    </p:spTree>
    <p:extLst>
      <p:ext uri="{BB962C8B-B14F-4D97-AF65-F5344CB8AC3E}">
        <p14:creationId xmlns:p14="http://schemas.microsoft.com/office/powerpoint/2010/main" val="2516399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Falta disciplinaria</a:t>
            </a:r>
          </a:p>
        </p:txBody>
      </p:sp>
      <p:sp>
        <p:nvSpPr>
          <p:cNvPr id="3" name="2 Marcador de contenido"/>
          <p:cNvSpPr>
            <a:spLocks noGrp="1"/>
          </p:cNvSpPr>
          <p:nvPr>
            <p:ph idx="1"/>
          </p:nvPr>
        </p:nvSpPr>
        <p:spPr/>
        <p:txBody>
          <a:bodyPr/>
          <a:lstStyle/>
          <a:p>
            <a:r>
              <a:rPr lang="es-ES" sz="2400" dirty="0"/>
              <a:t>Elemento objetivo: acción u omisión del trabajador que suponga una infracción  a sus obligaciones laborales</a:t>
            </a:r>
          </a:p>
          <a:p>
            <a:endParaRPr lang="es-ES" sz="2400" dirty="0"/>
          </a:p>
          <a:p>
            <a:r>
              <a:rPr lang="es-ES" sz="2400" dirty="0"/>
              <a:t>Elemento subjetivo: dolo u culpa</a:t>
            </a:r>
          </a:p>
          <a:p>
            <a:endParaRPr lang="es-ES" sz="2400" dirty="0"/>
          </a:p>
          <a:p>
            <a:r>
              <a:rPr lang="es-ES" sz="2400" dirty="0"/>
              <a:t>Ámbito temporal y espacial</a:t>
            </a:r>
          </a:p>
          <a:p>
            <a:endParaRPr lang="es-ES" sz="2400" dirty="0"/>
          </a:p>
          <a:p>
            <a:r>
              <a:rPr lang="es-ES" sz="2400" dirty="0"/>
              <a:t>El perjuicio a la empresa no es necesario</a:t>
            </a:r>
          </a:p>
          <a:p>
            <a:endParaRPr lang="es-ES" sz="2400" dirty="0"/>
          </a:p>
          <a:p>
            <a:r>
              <a:rPr lang="es-ES" sz="2400" dirty="0"/>
              <a:t>Efectos de la denuncia policial en el ámbito laboral</a:t>
            </a:r>
          </a:p>
        </p:txBody>
      </p:sp>
    </p:spTree>
    <p:extLst>
      <p:ext uri="{BB962C8B-B14F-4D97-AF65-F5344CB8AC3E}">
        <p14:creationId xmlns:p14="http://schemas.microsoft.com/office/powerpoint/2010/main" val="2700557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Extinción de la sanción</a:t>
            </a:r>
          </a:p>
        </p:txBody>
      </p:sp>
      <p:sp>
        <p:nvSpPr>
          <p:cNvPr id="3" name="2 Marcador de contenido"/>
          <p:cNvSpPr>
            <a:spLocks noGrp="1"/>
          </p:cNvSpPr>
          <p:nvPr>
            <p:ph idx="1"/>
          </p:nvPr>
        </p:nvSpPr>
        <p:spPr/>
        <p:txBody>
          <a:bodyPr>
            <a:normAutofit/>
          </a:bodyPr>
          <a:lstStyle/>
          <a:p>
            <a:r>
              <a:rPr lang="es-ES" sz="2400" dirty="0"/>
              <a:t>Cuando se extingue el derecho a sancionar una conducta?</a:t>
            </a:r>
          </a:p>
          <a:p>
            <a:endParaRPr lang="es-ES" sz="2400" dirty="0"/>
          </a:p>
          <a:p>
            <a:pPr>
              <a:buFontTx/>
              <a:buChar char="-"/>
            </a:pPr>
            <a:r>
              <a:rPr lang="es-ES" sz="2400" dirty="0"/>
              <a:t>Perdón</a:t>
            </a:r>
          </a:p>
          <a:p>
            <a:pPr>
              <a:buFontTx/>
              <a:buChar char="-"/>
            </a:pPr>
            <a:r>
              <a:rPr lang="es-ES" sz="2400" dirty="0"/>
              <a:t>Prescripción</a:t>
            </a:r>
          </a:p>
          <a:p>
            <a:pPr>
              <a:buFontTx/>
              <a:buChar char="-"/>
            </a:pPr>
            <a:r>
              <a:rPr lang="es-ES" sz="2400" dirty="0"/>
              <a:t>Inmediatez</a:t>
            </a:r>
          </a:p>
        </p:txBody>
      </p:sp>
    </p:spTree>
    <p:extLst>
      <p:ext uri="{BB962C8B-B14F-4D97-AF65-F5344CB8AC3E}">
        <p14:creationId xmlns:p14="http://schemas.microsoft.com/office/powerpoint/2010/main" val="2852843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Sanciones morales</a:t>
            </a:r>
          </a:p>
        </p:txBody>
      </p:sp>
      <p:sp>
        <p:nvSpPr>
          <p:cNvPr id="3" name="2 Marcador de contenido"/>
          <p:cNvSpPr>
            <a:spLocks noGrp="1"/>
          </p:cNvSpPr>
          <p:nvPr>
            <p:ph idx="1"/>
          </p:nvPr>
        </p:nvSpPr>
        <p:spPr>
          <a:xfrm>
            <a:off x="457200" y="1916832"/>
            <a:ext cx="8229600" cy="4389120"/>
          </a:xfrm>
        </p:spPr>
        <p:txBody>
          <a:bodyPr>
            <a:normAutofit/>
          </a:bodyPr>
          <a:lstStyle/>
          <a:p>
            <a:r>
              <a:rPr lang="es-ES" sz="2400" dirty="0"/>
              <a:t>No ocasionan un daño patrimonial</a:t>
            </a:r>
          </a:p>
          <a:p>
            <a:endParaRPr lang="es-ES" sz="2400" dirty="0"/>
          </a:p>
          <a:p>
            <a:pPr lvl="1">
              <a:buFontTx/>
              <a:buChar char="-"/>
            </a:pPr>
            <a:r>
              <a:rPr lang="es-ES" sz="2400" dirty="0"/>
              <a:t>Observación o amonestación verbal</a:t>
            </a:r>
          </a:p>
          <a:p>
            <a:pPr>
              <a:buFontTx/>
              <a:buChar char="-"/>
            </a:pPr>
            <a:endParaRPr lang="es-ES" sz="2800" dirty="0"/>
          </a:p>
          <a:p>
            <a:pPr lvl="1">
              <a:buFontTx/>
              <a:buChar char="-"/>
            </a:pPr>
            <a:r>
              <a:rPr lang="es-ES" sz="2400" dirty="0"/>
              <a:t>Apercibimiento o advertencia de una próxima sanción en caso de persistir en un error o falta.</a:t>
            </a:r>
          </a:p>
        </p:txBody>
      </p:sp>
    </p:spTree>
    <p:extLst>
      <p:ext uri="{BB962C8B-B14F-4D97-AF65-F5344CB8AC3E}">
        <p14:creationId xmlns:p14="http://schemas.microsoft.com/office/powerpoint/2010/main" val="2264625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419" dirty="0"/>
              <a:t>Ley 19.172 – LeY DEL CANNABIS</a:t>
            </a:r>
            <a:endParaRPr lang="es-UY" dirty="0"/>
          </a:p>
        </p:txBody>
      </p:sp>
      <p:sp>
        <p:nvSpPr>
          <p:cNvPr id="3" name="Marcador de contenido 2"/>
          <p:cNvSpPr>
            <a:spLocks noGrp="1"/>
          </p:cNvSpPr>
          <p:nvPr>
            <p:ph idx="1"/>
          </p:nvPr>
        </p:nvSpPr>
        <p:spPr/>
        <p:txBody>
          <a:bodyPr/>
          <a:lstStyle/>
          <a:p>
            <a:r>
              <a:rPr lang="es-419" dirty="0"/>
              <a:t>¿En caso de encontrar un trabajador bajo los efectos del consumo de cannabis en la realizacion de sus tareas, se lo puede sancionar?</a:t>
            </a:r>
          </a:p>
          <a:p>
            <a:endParaRPr lang="es-UY" dirty="0"/>
          </a:p>
        </p:txBody>
      </p:sp>
    </p:spTree>
    <p:extLst>
      <p:ext uri="{BB962C8B-B14F-4D97-AF65-F5344CB8AC3E}">
        <p14:creationId xmlns:p14="http://schemas.microsoft.com/office/powerpoint/2010/main" val="880580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419" dirty="0"/>
              <a:t>Ley 19.172 – LeY DEL CANNABIS</a:t>
            </a:r>
            <a:endParaRPr lang="es-UY" dirty="0"/>
          </a:p>
        </p:txBody>
      </p:sp>
      <p:sp>
        <p:nvSpPr>
          <p:cNvPr id="3" name="Marcador de contenido 2"/>
          <p:cNvSpPr>
            <a:spLocks noGrp="1"/>
          </p:cNvSpPr>
          <p:nvPr>
            <p:ph idx="1"/>
          </p:nvPr>
        </p:nvSpPr>
        <p:spPr/>
        <p:txBody>
          <a:bodyPr/>
          <a:lstStyle/>
          <a:p>
            <a:r>
              <a:rPr lang="es-419" sz="2800" dirty="0"/>
              <a:t>Respuesta:</a:t>
            </a:r>
          </a:p>
          <a:p>
            <a:r>
              <a:rPr lang="es-419" sz="2400" dirty="0"/>
              <a:t>El consumo del cannabis en sí mismo no puede ser sancionado de acuerdo a la normativa vigente, no consitituye una falta laboral de acuerdo a la legislación vigente.</a:t>
            </a:r>
          </a:p>
          <a:p>
            <a:r>
              <a:rPr lang="es-419" sz="2400" dirty="0"/>
              <a:t>Las faltas que si pudiera cometer por el trabajador como consecuencia del consumo si serán sancionables.</a:t>
            </a:r>
          </a:p>
          <a:p>
            <a:r>
              <a:rPr lang="es-419" sz="2400" dirty="0"/>
              <a:t>Dec 120/014, 125/014 y 128/016 habilita a los empleadores a realizar controles para detectar ese consumo, estos controles tienen que ser acordados previamente a nivel bipartito, que fijarán los protocolos de actuación.</a:t>
            </a:r>
          </a:p>
          <a:p>
            <a:endParaRPr lang="es-UY" dirty="0"/>
          </a:p>
        </p:txBody>
      </p:sp>
    </p:spTree>
    <p:extLst>
      <p:ext uri="{BB962C8B-B14F-4D97-AF65-F5344CB8AC3E}">
        <p14:creationId xmlns:p14="http://schemas.microsoft.com/office/powerpoint/2010/main" val="249469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a:t>FUENTES (COMUNES)</a:t>
            </a:r>
          </a:p>
        </p:txBody>
      </p:sp>
      <p:sp>
        <p:nvSpPr>
          <p:cNvPr id="3" name="2 Marcador de contenido"/>
          <p:cNvSpPr>
            <a:spLocks noGrp="1"/>
          </p:cNvSpPr>
          <p:nvPr>
            <p:ph idx="1"/>
          </p:nvPr>
        </p:nvSpPr>
        <p:spPr>
          <a:xfrm>
            <a:off x="251520" y="1556792"/>
            <a:ext cx="8229600" cy="4830763"/>
          </a:xfrm>
        </p:spPr>
        <p:txBody>
          <a:bodyPr>
            <a:normAutofit lnSpcReduction="10000"/>
          </a:bodyPr>
          <a:lstStyle/>
          <a:p>
            <a:r>
              <a:rPr lang="es-UY" sz="2200" dirty="0"/>
              <a:t>Constitución / Ley / Decretos reglamentarios</a:t>
            </a:r>
          </a:p>
          <a:p>
            <a:pPr lvl="1"/>
            <a:r>
              <a:rPr lang="es-UY" sz="2200" dirty="0"/>
              <a:t>Fragmentación</a:t>
            </a:r>
          </a:p>
          <a:p>
            <a:pPr lvl="1"/>
            <a:r>
              <a:rPr lang="es-UY" sz="2200" dirty="0"/>
              <a:t>Normas antiguas “desacompasadas” </a:t>
            </a:r>
          </a:p>
          <a:p>
            <a:pPr lvl="1"/>
            <a:r>
              <a:rPr lang="es-UY" sz="2200" dirty="0"/>
              <a:t>Normas muy recientes</a:t>
            </a:r>
          </a:p>
          <a:p>
            <a:endParaRPr lang="es-UY" sz="2200" dirty="0"/>
          </a:p>
          <a:p>
            <a:r>
              <a:rPr lang="es-UY" sz="2200" dirty="0"/>
              <a:t>Costumbre / Usos de la empresa</a:t>
            </a:r>
          </a:p>
          <a:p>
            <a:endParaRPr lang="es-UY" sz="2200" dirty="0"/>
          </a:p>
          <a:p>
            <a:r>
              <a:rPr lang="es-UY" sz="2200" dirty="0"/>
              <a:t>Jurisprudencia</a:t>
            </a:r>
          </a:p>
          <a:p>
            <a:pPr lvl="1"/>
            <a:r>
              <a:rPr lang="es-UY" sz="2200" dirty="0"/>
              <a:t>Fuente material</a:t>
            </a:r>
          </a:p>
          <a:p>
            <a:pPr lvl="1"/>
            <a:r>
              <a:rPr lang="es-UY" sz="2200" dirty="0"/>
              <a:t>No es abundante</a:t>
            </a:r>
          </a:p>
          <a:p>
            <a:pPr lvl="1"/>
            <a:r>
              <a:rPr lang="es-UY" sz="2200" dirty="0"/>
              <a:t>Decisiones contradictorias</a:t>
            </a:r>
          </a:p>
          <a:p>
            <a:pPr lvl="1"/>
            <a:endParaRPr lang="es-UY" sz="2200" dirty="0"/>
          </a:p>
          <a:p>
            <a:r>
              <a:rPr lang="es-UY" sz="2200" dirty="0"/>
              <a:t>Doctrina</a:t>
            </a:r>
          </a:p>
          <a:p>
            <a:pPr lvl="1"/>
            <a:endParaRPr lang="es-UY" sz="2200" dirty="0"/>
          </a:p>
          <a:p>
            <a:pPr lvl="1"/>
            <a:endParaRPr lang="es-UY" sz="2200" dirty="0"/>
          </a:p>
          <a:p>
            <a:pPr lvl="1"/>
            <a:endParaRPr lang="es-UY" sz="2200" dirty="0"/>
          </a:p>
        </p:txBody>
      </p:sp>
    </p:spTree>
    <p:extLst>
      <p:ext uri="{BB962C8B-B14F-4D97-AF65-F5344CB8AC3E}">
        <p14:creationId xmlns:p14="http://schemas.microsoft.com/office/powerpoint/2010/main" val="22913069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Suspensión</a:t>
            </a:r>
          </a:p>
        </p:txBody>
      </p:sp>
      <p:sp>
        <p:nvSpPr>
          <p:cNvPr id="3" name="2 Marcador de contenido"/>
          <p:cNvSpPr>
            <a:spLocks noGrp="1"/>
          </p:cNvSpPr>
          <p:nvPr>
            <p:ph idx="1"/>
          </p:nvPr>
        </p:nvSpPr>
        <p:spPr/>
        <p:txBody>
          <a:bodyPr>
            <a:normAutofit/>
          </a:bodyPr>
          <a:lstStyle/>
          <a:p>
            <a:r>
              <a:rPr lang="es-ES" sz="2400" dirty="0"/>
              <a:t>Con o sin pago de sueldo?</a:t>
            </a:r>
          </a:p>
          <a:p>
            <a:endParaRPr lang="es-ES" sz="2400" dirty="0"/>
          </a:p>
          <a:p>
            <a:r>
              <a:rPr lang="es-ES" sz="2400" dirty="0"/>
              <a:t>Plazo de duración</a:t>
            </a:r>
          </a:p>
          <a:p>
            <a:pPr lvl="1">
              <a:buFontTx/>
              <a:buChar char="-"/>
            </a:pPr>
            <a:r>
              <a:rPr lang="es-ES" sz="2000" dirty="0"/>
              <a:t>Cuál es el máximo?</a:t>
            </a:r>
          </a:p>
          <a:p>
            <a:pPr lvl="1">
              <a:buFontTx/>
              <a:buChar char="-"/>
            </a:pPr>
            <a:r>
              <a:rPr lang="es-ES" sz="2000" dirty="0"/>
              <a:t>Suspensión</a:t>
            </a:r>
            <a:r>
              <a:rPr lang="es-ES" sz="2000" i="1" dirty="0"/>
              <a:t> sine die</a:t>
            </a:r>
            <a:r>
              <a:rPr lang="es-ES" sz="2000" dirty="0"/>
              <a:t>?</a:t>
            </a:r>
          </a:p>
          <a:p>
            <a:pPr>
              <a:buFontTx/>
              <a:buChar char="-"/>
            </a:pPr>
            <a:endParaRPr lang="es-ES" sz="2400" dirty="0"/>
          </a:p>
          <a:p>
            <a:r>
              <a:rPr lang="es-ES" sz="2400" dirty="0"/>
              <a:t>Elementos a considerar: entidad / antecedentes / conducta general en el desempeño de sus funciones / categoría laboral / costumbre en la empresa</a:t>
            </a:r>
          </a:p>
          <a:p>
            <a:endParaRPr lang="es-ES" sz="2000" dirty="0"/>
          </a:p>
          <a:p>
            <a:pPr>
              <a:buFontTx/>
              <a:buChar char="-"/>
            </a:pPr>
            <a:endParaRPr lang="es-ES" sz="2000" dirty="0"/>
          </a:p>
          <a:p>
            <a:pPr>
              <a:buFontTx/>
              <a:buChar char="-"/>
            </a:pPr>
            <a:endParaRPr lang="es-ES" sz="2000" dirty="0"/>
          </a:p>
          <a:p>
            <a:pPr>
              <a:buFontTx/>
              <a:buChar char="-"/>
            </a:pPr>
            <a:endParaRPr lang="es-ES" sz="2000" dirty="0"/>
          </a:p>
        </p:txBody>
      </p:sp>
    </p:spTree>
    <p:extLst>
      <p:ext uri="{BB962C8B-B14F-4D97-AF65-F5344CB8AC3E}">
        <p14:creationId xmlns:p14="http://schemas.microsoft.com/office/powerpoint/2010/main" val="2027737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Suspensión preventiva</a:t>
            </a:r>
          </a:p>
        </p:txBody>
      </p:sp>
      <p:sp>
        <p:nvSpPr>
          <p:cNvPr id="3" name="2 Marcador de contenido"/>
          <p:cNvSpPr>
            <a:spLocks noGrp="1"/>
          </p:cNvSpPr>
          <p:nvPr>
            <p:ph idx="1"/>
          </p:nvPr>
        </p:nvSpPr>
        <p:spPr/>
        <p:txBody>
          <a:bodyPr>
            <a:normAutofit/>
          </a:bodyPr>
          <a:lstStyle/>
          <a:p>
            <a:r>
              <a:rPr lang="es-ES" sz="2400" dirty="0"/>
              <a:t>Requisitos</a:t>
            </a:r>
          </a:p>
          <a:p>
            <a:r>
              <a:rPr lang="es-ES" sz="2400" dirty="0"/>
              <a:t>Finalidad</a:t>
            </a:r>
          </a:p>
          <a:p>
            <a:r>
              <a:rPr lang="es-ES" sz="2400" dirty="0"/>
              <a:t>Plazo</a:t>
            </a:r>
          </a:p>
          <a:p>
            <a:r>
              <a:rPr lang="es-ES" sz="2400" dirty="0"/>
              <a:t>Efectos de la naturaleza cautelar y no sancionatoria</a:t>
            </a:r>
          </a:p>
          <a:p>
            <a:r>
              <a:rPr lang="es-ES" sz="2400" dirty="0"/>
              <a:t>Posibilidad de compensar el pago de salarios luego. Caso de despido?</a:t>
            </a:r>
          </a:p>
        </p:txBody>
      </p:sp>
    </p:spTree>
    <p:extLst>
      <p:ext uri="{BB962C8B-B14F-4D97-AF65-F5344CB8AC3E}">
        <p14:creationId xmlns:p14="http://schemas.microsoft.com/office/powerpoint/2010/main" val="800103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OTRAS SANCIONES</a:t>
            </a:r>
          </a:p>
        </p:txBody>
      </p:sp>
      <p:sp>
        <p:nvSpPr>
          <p:cNvPr id="3" name="2 Marcador de contenido"/>
          <p:cNvSpPr>
            <a:spLocks noGrp="1"/>
          </p:cNvSpPr>
          <p:nvPr>
            <p:ph idx="1"/>
          </p:nvPr>
        </p:nvSpPr>
        <p:spPr>
          <a:xfrm>
            <a:off x="459731" y="1628800"/>
            <a:ext cx="8686800" cy="4525963"/>
          </a:xfrm>
        </p:spPr>
        <p:txBody>
          <a:bodyPr>
            <a:normAutofit/>
          </a:bodyPr>
          <a:lstStyle/>
          <a:p>
            <a:r>
              <a:rPr lang="es-ES" sz="2400" dirty="0"/>
              <a:t>Despido</a:t>
            </a:r>
          </a:p>
          <a:p>
            <a:endParaRPr lang="es-ES" sz="2400" dirty="0"/>
          </a:p>
          <a:p>
            <a:r>
              <a:rPr lang="es-ES" sz="2400" dirty="0"/>
              <a:t>Multa (sanción prohibida)</a:t>
            </a:r>
          </a:p>
          <a:p>
            <a:endParaRPr lang="es-ES" sz="2400" dirty="0"/>
          </a:p>
        </p:txBody>
      </p:sp>
    </p:spTree>
    <p:extLst>
      <p:ext uri="{BB962C8B-B14F-4D97-AF65-F5344CB8AC3E}">
        <p14:creationId xmlns:p14="http://schemas.microsoft.com/office/powerpoint/2010/main" val="3445036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Límites al poder disciplinario</a:t>
            </a:r>
          </a:p>
        </p:txBody>
      </p:sp>
      <p:sp>
        <p:nvSpPr>
          <p:cNvPr id="3" name="2 Marcador de contenido"/>
          <p:cNvSpPr>
            <a:spLocks noGrp="1"/>
          </p:cNvSpPr>
          <p:nvPr>
            <p:ph idx="1"/>
          </p:nvPr>
        </p:nvSpPr>
        <p:spPr/>
        <p:txBody>
          <a:bodyPr>
            <a:normAutofit/>
          </a:bodyPr>
          <a:lstStyle/>
          <a:p>
            <a:r>
              <a:rPr lang="es-ES" sz="2400" dirty="0"/>
              <a:t>Concepto de derecho disciplinario</a:t>
            </a:r>
          </a:p>
          <a:p>
            <a:r>
              <a:rPr lang="es-ES" sz="2400" dirty="0"/>
              <a:t>Discrecionalidad</a:t>
            </a:r>
          </a:p>
          <a:p>
            <a:r>
              <a:rPr lang="es-ES" sz="2400" dirty="0"/>
              <a:t>Se puede optar entre sancionar y no sancionar?</a:t>
            </a:r>
          </a:p>
          <a:p>
            <a:r>
              <a:rPr lang="es-ES" sz="2400" dirty="0"/>
              <a:t>El despido disciplinario es obligatorio ante una sanción grave?</a:t>
            </a:r>
          </a:p>
          <a:p>
            <a:r>
              <a:rPr lang="es-ES" sz="2400" dirty="0"/>
              <a:t>Criterios</a:t>
            </a:r>
          </a:p>
          <a:p>
            <a:pPr lvl="1"/>
            <a:r>
              <a:rPr lang="es-ES" sz="2000" dirty="0"/>
              <a:t>Igualdad </a:t>
            </a:r>
          </a:p>
          <a:p>
            <a:pPr lvl="1"/>
            <a:r>
              <a:rPr lang="es-ES" sz="2000" dirty="0"/>
              <a:t>Proporcionalidad</a:t>
            </a:r>
          </a:p>
          <a:p>
            <a:pPr lvl="1"/>
            <a:r>
              <a:rPr lang="es-ES" sz="2000" dirty="0"/>
              <a:t>Gradualidad</a:t>
            </a:r>
          </a:p>
          <a:p>
            <a:pPr lvl="1"/>
            <a:r>
              <a:rPr lang="es-ES" sz="2000" dirty="0"/>
              <a:t>Inmediatez</a:t>
            </a:r>
          </a:p>
          <a:p>
            <a:pPr lvl="1"/>
            <a:r>
              <a:rPr lang="es-ES" sz="2000" dirty="0"/>
              <a:t>Non bis in </a:t>
            </a:r>
            <a:r>
              <a:rPr lang="es-ES" sz="2000" dirty="0" err="1"/>
              <a:t>idem</a:t>
            </a:r>
            <a:endParaRPr lang="es-ES" sz="2000" dirty="0"/>
          </a:p>
          <a:p>
            <a:pPr lvl="1"/>
            <a:r>
              <a:rPr lang="es-ES" sz="2000" dirty="0"/>
              <a:t>Debido proceso</a:t>
            </a:r>
          </a:p>
        </p:txBody>
      </p:sp>
    </p:spTree>
    <p:extLst>
      <p:ext uri="{BB962C8B-B14F-4D97-AF65-F5344CB8AC3E}">
        <p14:creationId xmlns:p14="http://schemas.microsoft.com/office/powerpoint/2010/main" val="355918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err="1"/>
              <a:t>jus</a:t>
            </a:r>
            <a:r>
              <a:rPr lang="es-UY" dirty="0"/>
              <a:t> </a:t>
            </a:r>
            <a:r>
              <a:rPr lang="es-UY" dirty="0" err="1"/>
              <a:t>variandi</a:t>
            </a:r>
            <a:endParaRPr lang="es-UY" dirty="0"/>
          </a:p>
        </p:txBody>
      </p:sp>
      <p:sp>
        <p:nvSpPr>
          <p:cNvPr id="3" name="2 Marcador de contenido"/>
          <p:cNvSpPr>
            <a:spLocks noGrp="1"/>
          </p:cNvSpPr>
          <p:nvPr>
            <p:ph idx="1"/>
          </p:nvPr>
        </p:nvSpPr>
        <p:spPr/>
        <p:txBody>
          <a:bodyPr>
            <a:normAutofit/>
          </a:bodyPr>
          <a:lstStyle/>
          <a:p>
            <a:r>
              <a:rPr lang="es-UY" sz="2400" dirty="0"/>
              <a:t>Concepto</a:t>
            </a:r>
          </a:p>
          <a:p>
            <a:pPr lvl="1"/>
            <a:r>
              <a:rPr lang="es-419" sz="2000" dirty="0"/>
              <a:t>Potestad del empleador de introducir unilateralmente variaciones en el contenido del contrato de trabajo siempre que no altere en forma sustancial las </a:t>
            </a:r>
            <a:r>
              <a:rPr lang="es-419" sz="2000" dirty="0" smtClean="0"/>
              <a:t>condiciones </a:t>
            </a:r>
            <a:r>
              <a:rPr lang="es-419" sz="2000" dirty="0"/>
              <a:t>previamente pactadas.</a:t>
            </a:r>
          </a:p>
          <a:p>
            <a:pPr lvl="1"/>
            <a:endParaRPr lang="es-UY" sz="2000" dirty="0"/>
          </a:p>
          <a:p>
            <a:r>
              <a:rPr lang="es-UY" sz="2400" dirty="0"/>
              <a:t>Límites y defensas del trabajador</a:t>
            </a:r>
          </a:p>
          <a:p>
            <a:pPr lvl="1"/>
            <a:r>
              <a:rPr lang="es-419" sz="2000" dirty="0"/>
              <a:t>No puede ser utilizada en forma arbitraria, debe responder a una necesidad vinculada a un interés objetivo de la empresa.</a:t>
            </a:r>
          </a:p>
          <a:p>
            <a:pPr lvl="1"/>
            <a:r>
              <a:rPr lang="es-419" sz="2000" dirty="0"/>
              <a:t>No es una facultad irrestricta del empleador.</a:t>
            </a:r>
          </a:p>
          <a:p>
            <a:pPr lvl="1"/>
            <a:r>
              <a:rPr lang="es-419" sz="2000" dirty="0"/>
              <a:t>No puede provocar daños materiales o morales.</a:t>
            </a:r>
            <a:endParaRPr lang="es-UY" sz="2000" dirty="0"/>
          </a:p>
        </p:txBody>
      </p:sp>
    </p:spTree>
    <p:extLst>
      <p:ext uri="{BB962C8B-B14F-4D97-AF65-F5344CB8AC3E}">
        <p14:creationId xmlns:p14="http://schemas.microsoft.com/office/powerpoint/2010/main" val="1813774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err="1"/>
              <a:t>jus</a:t>
            </a:r>
            <a:r>
              <a:rPr lang="es-UY" dirty="0"/>
              <a:t> </a:t>
            </a:r>
            <a:r>
              <a:rPr lang="es-UY" dirty="0" err="1"/>
              <a:t>variandi</a:t>
            </a:r>
            <a:endParaRPr lang="es-UY" dirty="0"/>
          </a:p>
        </p:txBody>
      </p:sp>
      <p:sp>
        <p:nvSpPr>
          <p:cNvPr id="3" name="2 Marcador de contenido"/>
          <p:cNvSpPr>
            <a:spLocks noGrp="1"/>
          </p:cNvSpPr>
          <p:nvPr>
            <p:ph idx="1"/>
          </p:nvPr>
        </p:nvSpPr>
        <p:spPr/>
        <p:txBody>
          <a:bodyPr>
            <a:normAutofit/>
          </a:bodyPr>
          <a:lstStyle/>
          <a:p>
            <a:endParaRPr lang="es-UY" sz="2400" dirty="0"/>
          </a:p>
          <a:p>
            <a:endParaRPr lang="es-UY" sz="2400" dirty="0"/>
          </a:p>
        </p:txBody>
      </p:sp>
      <p:graphicFrame>
        <p:nvGraphicFramePr>
          <p:cNvPr id="4" name="Tabla 3"/>
          <p:cNvGraphicFramePr>
            <a:graphicFrameLocks noGrp="1"/>
          </p:cNvGraphicFramePr>
          <p:nvPr>
            <p:extLst>
              <p:ext uri="{D42A27DB-BD31-4B8C-83A1-F6EECF244321}">
                <p14:modId xmlns:p14="http://schemas.microsoft.com/office/powerpoint/2010/main" val="3251482595"/>
              </p:ext>
            </p:extLst>
          </p:nvPr>
        </p:nvGraphicFramePr>
        <p:xfrm>
          <a:off x="1475656" y="2204864"/>
          <a:ext cx="6096000" cy="3444240"/>
        </p:xfrm>
        <a:graphic>
          <a:graphicData uri="http://schemas.openxmlformats.org/drawingml/2006/table">
            <a:tbl>
              <a:tblPr firstRow="1" bandRow="1">
                <a:tableStyleId>{5C22544A-7EE6-4342-B048-85BDC9FD1C3A}</a:tableStyleId>
              </a:tblPr>
              <a:tblGrid>
                <a:gridCol w="6096000">
                  <a:extLst>
                    <a:ext uri="{9D8B030D-6E8A-4147-A177-3AD203B41FA5}">
                      <a16:colId xmlns="" xmlns:a16="http://schemas.microsoft.com/office/drawing/2014/main" val="20000"/>
                    </a:ext>
                  </a:extLst>
                </a:gridCol>
              </a:tblGrid>
              <a:tr h="370840">
                <a:tc>
                  <a:txBody>
                    <a:bodyPr/>
                    <a:lstStyle/>
                    <a:p>
                      <a:endParaRPr lang="es-419" dirty="0"/>
                    </a:p>
                    <a:p>
                      <a:endParaRPr lang="es-UY" dirty="0"/>
                    </a:p>
                  </a:txBody>
                  <a:tcPr/>
                </a:tc>
                <a:extLst>
                  <a:ext uri="{0D108BD9-81ED-4DB2-BD59-A6C34878D82A}">
                    <a16:rowId xmlns="" xmlns:a16="http://schemas.microsoft.com/office/drawing/2014/main" val="10000"/>
                  </a:ext>
                </a:extLst>
              </a:tr>
              <a:tr h="370840">
                <a:tc>
                  <a:txBody>
                    <a:bodyPr/>
                    <a:lstStyle/>
                    <a:p>
                      <a:pPr algn="ctr"/>
                      <a:endParaRPr lang="es-419" sz="2000" dirty="0"/>
                    </a:p>
                    <a:p>
                      <a:pPr algn="ctr"/>
                      <a:r>
                        <a:rPr lang="es-419" sz="2000" dirty="0"/>
                        <a:t>Modificaciones</a:t>
                      </a:r>
                      <a:r>
                        <a:rPr lang="es-419" sz="2000" baseline="0" dirty="0"/>
                        <a:t> en el salario</a:t>
                      </a:r>
                      <a:endParaRPr lang="es-UY" sz="2000" dirty="0"/>
                    </a:p>
                  </a:txBody>
                  <a:tcPr/>
                </a:tc>
                <a:extLst>
                  <a:ext uri="{0D108BD9-81ED-4DB2-BD59-A6C34878D82A}">
                    <a16:rowId xmlns="" xmlns:a16="http://schemas.microsoft.com/office/drawing/2014/main" val="10001"/>
                  </a:ext>
                </a:extLst>
              </a:tr>
              <a:tr h="370840">
                <a:tc>
                  <a:txBody>
                    <a:bodyPr/>
                    <a:lstStyle/>
                    <a:p>
                      <a:pPr algn="ctr"/>
                      <a:endParaRPr lang="es-419" sz="2000" dirty="0"/>
                    </a:p>
                    <a:p>
                      <a:pPr algn="ctr"/>
                      <a:r>
                        <a:rPr lang="es-419" sz="2000" dirty="0"/>
                        <a:t>Cam</a:t>
                      </a:r>
                      <a:r>
                        <a:rPr lang="es-UY" sz="2000" dirty="0"/>
                        <a:t>b</a:t>
                      </a:r>
                      <a:r>
                        <a:rPr lang="es-419" sz="2000" dirty="0"/>
                        <a:t>io en la categoría,</a:t>
                      </a:r>
                      <a:r>
                        <a:rPr lang="es-419" sz="2000" baseline="0" dirty="0"/>
                        <a:t> tareas o funciones</a:t>
                      </a:r>
                      <a:endParaRPr lang="es-UY" sz="2000" dirty="0"/>
                    </a:p>
                  </a:txBody>
                  <a:tcPr/>
                </a:tc>
                <a:extLst>
                  <a:ext uri="{0D108BD9-81ED-4DB2-BD59-A6C34878D82A}">
                    <a16:rowId xmlns="" xmlns:a16="http://schemas.microsoft.com/office/drawing/2014/main" val="10002"/>
                  </a:ext>
                </a:extLst>
              </a:tr>
              <a:tr h="370840">
                <a:tc>
                  <a:txBody>
                    <a:bodyPr/>
                    <a:lstStyle/>
                    <a:p>
                      <a:pPr algn="ctr"/>
                      <a:endParaRPr lang="es-419" sz="2000" dirty="0"/>
                    </a:p>
                    <a:p>
                      <a:pPr algn="ctr"/>
                      <a:r>
                        <a:rPr lang="es-419" sz="2000" dirty="0"/>
                        <a:t>Modificaciones</a:t>
                      </a:r>
                      <a:r>
                        <a:rPr lang="es-419" sz="2000" baseline="0" dirty="0"/>
                        <a:t> en el horario</a:t>
                      </a:r>
                      <a:endParaRPr lang="es-UY" sz="2000" dirty="0"/>
                    </a:p>
                  </a:txBody>
                  <a:tcPr/>
                </a:tc>
                <a:extLst>
                  <a:ext uri="{0D108BD9-81ED-4DB2-BD59-A6C34878D82A}">
                    <a16:rowId xmlns="" xmlns:a16="http://schemas.microsoft.com/office/drawing/2014/main" val="10003"/>
                  </a:ext>
                </a:extLst>
              </a:tr>
              <a:tr h="370840">
                <a:tc>
                  <a:txBody>
                    <a:bodyPr/>
                    <a:lstStyle/>
                    <a:p>
                      <a:pPr algn="ctr"/>
                      <a:endParaRPr lang="es-419" sz="2000" dirty="0"/>
                    </a:p>
                    <a:p>
                      <a:pPr algn="ctr"/>
                      <a:r>
                        <a:rPr lang="es-419" sz="2000" dirty="0"/>
                        <a:t>Traslados</a:t>
                      </a:r>
                      <a:endParaRPr lang="es-UY" sz="2000" dirty="0"/>
                    </a:p>
                  </a:txBody>
                  <a:tcPr/>
                </a:tc>
                <a:extLst>
                  <a:ext uri="{0D108BD9-81ED-4DB2-BD59-A6C34878D82A}">
                    <a16:rowId xmlns="" xmlns:a16="http://schemas.microsoft.com/office/drawing/2014/main" val="10004"/>
                  </a:ext>
                </a:extLst>
              </a:tr>
            </a:tbl>
          </a:graphicData>
        </a:graphic>
      </p:graphicFrame>
      <p:sp>
        <p:nvSpPr>
          <p:cNvPr id="5" name="CuadroTexto 4"/>
          <p:cNvSpPr txBox="1"/>
          <p:nvPr/>
        </p:nvSpPr>
        <p:spPr>
          <a:xfrm>
            <a:off x="6372200" y="1844824"/>
            <a:ext cx="45719" cy="369332"/>
          </a:xfrm>
          <a:prstGeom prst="rect">
            <a:avLst/>
          </a:prstGeom>
          <a:noFill/>
        </p:spPr>
        <p:txBody>
          <a:bodyPr wrap="square" rtlCol="0">
            <a:spAutoFit/>
          </a:bodyPr>
          <a:lstStyle/>
          <a:p>
            <a:endParaRPr lang="es-UY" dirty="0"/>
          </a:p>
        </p:txBody>
      </p:sp>
      <p:sp>
        <p:nvSpPr>
          <p:cNvPr id="6" name="CuadroTexto 5"/>
          <p:cNvSpPr txBox="1"/>
          <p:nvPr/>
        </p:nvSpPr>
        <p:spPr>
          <a:xfrm>
            <a:off x="1187624" y="1794901"/>
            <a:ext cx="6696744" cy="400110"/>
          </a:xfrm>
          <a:prstGeom prst="rect">
            <a:avLst/>
          </a:prstGeom>
          <a:noFill/>
          <a:ln>
            <a:noFill/>
          </a:ln>
        </p:spPr>
        <p:txBody>
          <a:bodyPr wrap="square" rtlCol="0">
            <a:spAutoFit/>
          </a:bodyPr>
          <a:lstStyle/>
          <a:p>
            <a:pPr algn="ctr"/>
            <a:r>
              <a:rPr lang="es-419" sz="2000" dirty="0"/>
              <a:t>Situaciones en que hay variaciones del contrato de trabajo</a:t>
            </a:r>
            <a:endParaRPr lang="es-UY" sz="2000" dirty="0"/>
          </a:p>
        </p:txBody>
      </p:sp>
    </p:spTree>
    <p:extLst>
      <p:ext uri="{BB962C8B-B14F-4D97-AF65-F5344CB8AC3E}">
        <p14:creationId xmlns:p14="http://schemas.microsoft.com/office/powerpoint/2010/main" val="1517414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err="1"/>
              <a:t>jus</a:t>
            </a:r>
            <a:r>
              <a:rPr lang="es-UY" dirty="0"/>
              <a:t> </a:t>
            </a:r>
            <a:r>
              <a:rPr lang="es-UY" dirty="0" err="1"/>
              <a:t>variandi</a:t>
            </a:r>
            <a:endParaRPr lang="es-UY" dirty="0"/>
          </a:p>
        </p:txBody>
      </p:sp>
      <p:sp>
        <p:nvSpPr>
          <p:cNvPr id="3" name="2 Marcador de contenido"/>
          <p:cNvSpPr>
            <a:spLocks noGrp="1"/>
          </p:cNvSpPr>
          <p:nvPr>
            <p:ph idx="1"/>
          </p:nvPr>
        </p:nvSpPr>
        <p:spPr/>
        <p:txBody>
          <a:bodyPr>
            <a:normAutofit/>
          </a:bodyPr>
          <a:lstStyle/>
          <a:p>
            <a:pPr marL="0" indent="0" algn="ctr">
              <a:buNone/>
            </a:pPr>
            <a:r>
              <a:rPr lang="es-UY" sz="2400" b="1" dirty="0"/>
              <a:t>Jurisprudencia</a:t>
            </a:r>
          </a:p>
          <a:p>
            <a:r>
              <a:rPr lang="es-UY" sz="2400" b="1" dirty="0"/>
              <a:t>Cambios en el Salario - modificaciones en el régimen</a:t>
            </a:r>
          </a:p>
          <a:p>
            <a:pPr marL="0" indent="0">
              <a:buNone/>
            </a:pPr>
            <a:r>
              <a:rPr lang="es-UY" sz="2400" dirty="0"/>
              <a:t>Caso trabajador con retribución variable y se lo cambia a jornalero, esto limita su posibilidad de poder superar el límite mínimo congelando el salario.</a:t>
            </a:r>
          </a:p>
          <a:p>
            <a:r>
              <a:rPr lang="es-UY" sz="2400" b="1" dirty="0"/>
              <a:t>Cambios de Categoría , tareas o funciones</a:t>
            </a:r>
          </a:p>
          <a:p>
            <a:pPr marL="0" indent="0">
              <a:buNone/>
            </a:pPr>
            <a:r>
              <a:rPr lang="es-UY" sz="2400" dirty="0"/>
              <a:t>Caso trabajador contratado para tareas de coordinación y conducción y luego se le envía a realizar tareas de encargado en el interior</a:t>
            </a:r>
            <a:endParaRPr lang="es-UY" sz="2000" dirty="0"/>
          </a:p>
        </p:txBody>
      </p:sp>
    </p:spTree>
    <p:extLst>
      <p:ext uri="{BB962C8B-B14F-4D97-AF65-F5344CB8AC3E}">
        <p14:creationId xmlns:p14="http://schemas.microsoft.com/office/powerpoint/2010/main" val="3724771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err="1"/>
              <a:t>jus</a:t>
            </a:r>
            <a:r>
              <a:rPr lang="es-UY" dirty="0"/>
              <a:t> </a:t>
            </a:r>
            <a:r>
              <a:rPr lang="es-UY" dirty="0" err="1"/>
              <a:t>variandi</a:t>
            </a:r>
            <a:endParaRPr lang="es-UY" dirty="0"/>
          </a:p>
        </p:txBody>
      </p:sp>
      <p:sp>
        <p:nvSpPr>
          <p:cNvPr id="3" name="2 Marcador de contenido"/>
          <p:cNvSpPr>
            <a:spLocks noGrp="1"/>
          </p:cNvSpPr>
          <p:nvPr>
            <p:ph idx="1"/>
          </p:nvPr>
        </p:nvSpPr>
        <p:spPr/>
        <p:txBody>
          <a:bodyPr>
            <a:normAutofit/>
          </a:bodyPr>
          <a:lstStyle/>
          <a:p>
            <a:pPr marL="0" indent="0" algn="ctr">
              <a:buNone/>
            </a:pPr>
            <a:r>
              <a:rPr lang="es-UY" sz="2400" b="1" dirty="0"/>
              <a:t>Jurisprudencia</a:t>
            </a:r>
          </a:p>
          <a:p>
            <a:r>
              <a:rPr lang="es-UY" sz="2400" b="1" dirty="0"/>
              <a:t>Cambios de horario </a:t>
            </a:r>
            <a:r>
              <a:rPr lang="es-UY" sz="2400" dirty="0"/>
              <a:t>- aplicación de </a:t>
            </a:r>
            <a:r>
              <a:rPr lang="es-UY" sz="2400" dirty="0" err="1"/>
              <a:t>jus</a:t>
            </a:r>
            <a:r>
              <a:rPr lang="es-UY" sz="2400" dirty="0"/>
              <a:t> </a:t>
            </a:r>
            <a:r>
              <a:rPr lang="es-UY" sz="2400" dirty="0" err="1"/>
              <a:t>variandi</a:t>
            </a:r>
            <a:r>
              <a:rPr lang="es-UY" sz="2400" dirty="0"/>
              <a:t> no puede ser sancionatorio.</a:t>
            </a:r>
          </a:p>
          <a:p>
            <a:pPr marL="0" indent="0">
              <a:buNone/>
            </a:pPr>
            <a:endParaRPr lang="es-UY" sz="2400" dirty="0"/>
          </a:p>
          <a:p>
            <a:pPr marL="0" indent="0">
              <a:buNone/>
            </a:pPr>
            <a:r>
              <a:rPr lang="es-UY" sz="2400" dirty="0"/>
              <a:t>Caso de trabajador que, luego de una sanción, se dispuso el traslado en forma inmediata sin existir motivos de servicio que lo justificaran.</a:t>
            </a:r>
          </a:p>
          <a:p>
            <a:pPr marL="0" indent="0">
              <a:buNone/>
            </a:pPr>
            <a:endParaRPr lang="es-UY" sz="2400" dirty="0"/>
          </a:p>
          <a:p>
            <a:pPr marL="0" indent="0">
              <a:buNone/>
            </a:pPr>
            <a:r>
              <a:rPr lang="es-UY" sz="2400" dirty="0"/>
              <a:t>Caso de empleada, cambio de horario de nocturno a diurno debido a que existía evasión de dinero en la caja.</a:t>
            </a:r>
          </a:p>
        </p:txBody>
      </p:sp>
    </p:spTree>
    <p:extLst>
      <p:ext uri="{BB962C8B-B14F-4D97-AF65-F5344CB8AC3E}">
        <p14:creationId xmlns:p14="http://schemas.microsoft.com/office/powerpoint/2010/main" val="1806627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err="1"/>
              <a:t>jus</a:t>
            </a:r>
            <a:r>
              <a:rPr lang="es-UY" dirty="0"/>
              <a:t> </a:t>
            </a:r>
            <a:r>
              <a:rPr lang="es-UY" dirty="0" err="1"/>
              <a:t>variandi</a:t>
            </a:r>
            <a:endParaRPr lang="es-UY" dirty="0"/>
          </a:p>
        </p:txBody>
      </p:sp>
      <p:sp>
        <p:nvSpPr>
          <p:cNvPr id="3" name="2 Marcador de contenido"/>
          <p:cNvSpPr>
            <a:spLocks noGrp="1"/>
          </p:cNvSpPr>
          <p:nvPr>
            <p:ph idx="1"/>
          </p:nvPr>
        </p:nvSpPr>
        <p:spPr/>
        <p:txBody>
          <a:bodyPr>
            <a:normAutofit lnSpcReduction="10000"/>
          </a:bodyPr>
          <a:lstStyle/>
          <a:p>
            <a:pPr marL="0" indent="0" algn="ctr">
              <a:buNone/>
            </a:pPr>
            <a:r>
              <a:rPr lang="es-UY" sz="2400" b="1" dirty="0"/>
              <a:t>Jurisprudencia</a:t>
            </a:r>
          </a:p>
          <a:p>
            <a:r>
              <a:rPr lang="es-UY" sz="2400" b="1" dirty="0"/>
              <a:t>Cambios de horario</a:t>
            </a:r>
          </a:p>
          <a:p>
            <a:pPr marL="0" indent="0">
              <a:buNone/>
            </a:pPr>
            <a:r>
              <a:rPr lang="es-UY" sz="2400" dirty="0"/>
              <a:t>La jurisprudencia ha rechazado reclamos basados en esta</a:t>
            </a:r>
          </a:p>
          <a:p>
            <a:pPr marL="0" indent="0">
              <a:buNone/>
            </a:pPr>
            <a:r>
              <a:rPr lang="es-UY" sz="2400" dirty="0"/>
              <a:t>circunstancia cuando el trabajador no demostró tener otro empleo o por no existir incompatibilidad horaria.</a:t>
            </a:r>
          </a:p>
          <a:p>
            <a:r>
              <a:rPr lang="es-UY" sz="2400" b="1" dirty="0"/>
              <a:t>Horarios Rotativos</a:t>
            </a:r>
          </a:p>
          <a:p>
            <a:pPr marL="0" indent="0">
              <a:buNone/>
            </a:pPr>
            <a:r>
              <a:rPr lang="es-UY" sz="2400" dirty="0"/>
              <a:t>Las posibilidades de cambio de horario dentro del funcionamiento de la empresa se consideran dentro de las potestades del empleador.</a:t>
            </a:r>
          </a:p>
          <a:p>
            <a:pPr marL="0" indent="0">
              <a:buNone/>
            </a:pPr>
            <a:r>
              <a:rPr lang="es-UY" sz="2400" dirty="0"/>
              <a:t>Caso – trabajadora que desde su ingresos tuvo horario rotativo y lo cambiaba con sus compañeros, llegado el caso de no poder hacerlo reclama por </a:t>
            </a:r>
            <a:r>
              <a:rPr lang="es-UY" sz="2400" dirty="0" err="1"/>
              <a:t>jus</a:t>
            </a:r>
            <a:r>
              <a:rPr lang="es-UY" sz="2400" dirty="0"/>
              <a:t> </a:t>
            </a:r>
            <a:r>
              <a:rPr lang="es-UY" sz="2400" dirty="0" err="1"/>
              <a:t>variandi</a:t>
            </a:r>
            <a:r>
              <a:rPr lang="es-UY" sz="2400" dirty="0"/>
              <a:t> a la empresa.</a:t>
            </a:r>
          </a:p>
        </p:txBody>
      </p:sp>
    </p:spTree>
    <p:extLst>
      <p:ext uri="{BB962C8B-B14F-4D97-AF65-F5344CB8AC3E}">
        <p14:creationId xmlns:p14="http://schemas.microsoft.com/office/powerpoint/2010/main" val="4135801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err="1"/>
              <a:t>jus</a:t>
            </a:r>
            <a:r>
              <a:rPr lang="es-UY" dirty="0"/>
              <a:t> </a:t>
            </a:r>
            <a:r>
              <a:rPr lang="es-UY" dirty="0" err="1"/>
              <a:t>variandi</a:t>
            </a:r>
            <a:endParaRPr lang="es-UY" dirty="0"/>
          </a:p>
        </p:txBody>
      </p:sp>
      <p:sp>
        <p:nvSpPr>
          <p:cNvPr id="3" name="2 Marcador de contenido"/>
          <p:cNvSpPr>
            <a:spLocks noGrp="1"/>
          </p:cNvSpPr>
          <p:nvPr>
            <p:ph idx="1"/>
          </p:nvPr>
        </p:nvSpPr>
        <p:spPr>
          <a:xfrm>
            <a:off x="304800" y="1484784"/>
            <a:ext cx="8686800" cy="4525963"/>
          </a:xfrm>
        </p:spPr>
        <p:txBody>
          <a:bodyPr>
            <a:normAutofit/>
          </a:bodyPr>
          <a:lstStyle/>
          <a:p>
            <a:r>
              <a:rPr lang="es-UY" sz="2400" b="1" dirty="0"/>
              <a:t>EJERCICIO ABUSIVO DEL JUS VARIANDI</a:t>
            </a:r>
            <a:endParaRPr lang="es-UY" sz="2400" dirty="0"/>
          </a:p>
          <a:p>
            <a:pPr marL="0" indent="0">
              <a:buNone/>
            </a:pPr>
            <a:endParaRPr lang="es-UY" sz="2400" dirty="0"/>
          </a:p>
          <a:p>
            <a:pPr marL="0" indent="0">
              <a:buNone/>
            </a:pPr>
            <a:r>
              <a:rPr lang="es-UY" sz="2400" dirty="0"/>
              <a:t>El trabajador puede optar por:</a:t>
            </a:r>
          </a:p>
          <a:p>
            <a:pPr marL="0" indent="0">
              <a:buNone/>
            </a:pPr>
            <a:endParaRPr lang="es-UY" sz="2400" dirty="0"/>
          </a:p>
          <a:p>
            <a:pPr lvl="1" indent="-342900">
              <a:buFont typeface="Wingdings" panose="05000000000000000000" pitchFamily="2" charset="2"/>
              <a:buChar char="v"/>
            </a:pPr>
            <a:r>
              <a:rPr lang="es-UY" sz="2000" dirty="0"/>
              <a:t>considerarse indirectamente despedido y reclamar la respectiva indemnización, </a:t>
            </a:r>
            <a:r>
              <a:rPr lang="es-UY" sz="2000" dirty="0" err="1"/>
              <a:t>ó</a:t>
            </a:r>
            <a:r>
              <a:rPr lang="es-419" sz="2000" dirty="0"/>
              <a:t>	</a:t>
            </a:r>
          </a:p>
          <a:p>
            <a:pPr lvl="1" indent="-342900">
              <a:buFont typeface="Wingdings" panose="05000000000000000000" pitchFamily="2" charset="2"/>
              <a:buChar char="v"/>
            </a:pPr>
            <a:endParaRPr lang="es-419" sz="2000" dirty="0"/>
          </a:p>
          <a:p>
            <a:pPr lvl="1" indent="-342900">
              <a:buFont typeface="Wingdings" panose="05000000000000000000" pitchFamily="2" charset="2"/>
              <a:buChar char="v"/>
            </a:pPr>
            <a:r>
              <a:rPr lang="es-UY" sz="2000" dirty="0"/>
              <a:t>solicitar judicialmente el cumplimiento del contrato de trabajo (art. 1431 inc. 2 del Código Civil) volviendo las cosas al estado en que se encontraban con anterioridad.</a:t>
            </a:r>
          </a:p>
        </p:txBody>
      </p:sp>
    </p:spTree>
    <p:extLst>
      <p:ext uri="{BB962C8B-B14F-4D97-AF65-F5344CB8AC3E}">
        <p14:creationId xmlns:p14="http://schemas.microsoft.com/office/powerpoint/2010/main" val="3321147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419" dirty="0"/>
              <a:t>Trabajo: Derecho fundamental	</a:t>
            </a:r>
            <a:endParaRPr lang="es-UY" dirty="0"/>
          </a:p>
        </p:txBody>
      </p:sp>
      <p:sp>
        <p:nvSpPr>
          <p:cNvPr id="3" name="Marcador de contenido 2"/>
          <p:cNvSpPr>
            <a:spLocks noGrp="1"/>
          </p:cNvSpPr>
          <p:nvPr>
            <p:ph idx="1"/>
          </p:nvPr>
        </p:nvSpPr>
        <p:spPr/>
        <p:txBody>
          <a:bodyPr>
            <a:normAutofit lnSpcReduction="10000"/>
          </a:bodyPr>
          <a:lstStyle/>
          <a:p>
            <a:pPr algn="just"/>
            <a:r>
              <a:rPr lang="es-419" dirty="0"/>
              <a:t>Art. 7 (CONST.) </a:t>
            </a:r>
            <a:r>
              <a:rPr lang="es-419" sz="2400" dirty="0"/>
              <a:t>“Los habitantes de la República tienen derecho a ser protegidos en el goce de su vida, honor, libertad, seguridad, trabajo, y propiedad. Nadie puede ser privado de estos derechos sino conforme a las leyes que se establecieren por razones de interés general”.</a:t>
            </a:r>
          </a:p>
          <a:p>
            <a:pPr algn="just"/>
            <a:r>
              <a:rPr lang="es-419" dirty="0"/>
              <a:t>Art. 53 (CONST.) </a:t>
            </a:r>
            <a:r>
              <a:rPr lang="es-419" sz="2400" dirty="0"/>
              <a:t>“El trabajo está bajo la protección  especial de la ley. Todo habitante de la República, sin perjuicio de su libertad, tiene el deber de aplicar sus energías intelectuales o corporales de forma que redunde en beneficio de la colectividad, la que procurará ofrecer, con preferencia a los ciudadanos, la posibilidad de ganar su sustento mediante el desarrollo de una actividad económica”.</a:t>
            </a:r>
            <a:endParaRPr lang="es-UY" sz="2400" dirty="0"/>
          </a:p>
        </p:txBody>
      </p:sp>
    </p:spTree>
    <p:extLst>
      <p:ext uri="{BB962C8B-B14F-4D97-AF65-F5344CB8AC3E}">
        <p14:creationId xmlns:p14="http://schemas.microsoft.com/office/powerpoint/2010/main" val="2325474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S" dirty="0"/>
              <a:t>Salario</a:t>
            </a:r>
          </a:p>
          <a:p>
            <a:endParaRPr lang="es-ES" dirty="0"/>
          </a:p>
          <a:p>
            <a:r>
              <a:rPr lang="es-ES" dirty="0"/>
              <a:t>Materia gravada</a:t>
            </a:r>
          </a:p>
          <a:p>
            <a:endParaRPr lang="es-ES" dirty="0"/>
          </a:p>
          <a:p>
            <a:r>
              <a:rPr lang="es-ES" dirty="0"/>
              <a:t>Ingresos a efectos del IRPF</a:t>
            </a:r>
          </a:p>
        </p:txBody>
      </p:sp>
      <p:sp>
        <p:nvSpPr>
          <p:cNvPr id="4" name="1 Título"/>
          <p:cNvSpPr>
            <a:spLocks noGrp="1"/>
          </p:cNvSpPr>
          <p:nvPr>
            <p:ph type="title"/>
          </p:nvPr>
        </p:nvSpPr>
        <p:spPr>
          <a:xfrm>
            <a:off x="304800" y="457200"/>
            <a:ext cx="8686800" cy="838200"/>
          </a:xfrm>
        </p:spPr>
        <p:txBody>
          <a:bodyPr/>
          <a:lstStyle/>
          <a:p>
            <a:r>
              <a:rPr lang="es-ES" dirty="0"/>
              <a:t>CONCEPTOS</a:t>
            </a:r>
          </a:p>
        </p:txBody>
      </p:sp>
    </p:spTree>
    <p:extLst>
      <p:ext uri="{BB962C8B-B14F-4D97-AF65-F5344CB8AC3E}">
        <p14:creationId xmlns:p14="http://schemas.microsoft.com/office/powerpoint/2010/main" val="4103940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SALARIO</a:t>
            </a:r>
          </a:p>
        </p:txBody>
      </p:sp>
      <p:sp>
        <p:nvSpPr>
          <p:cNvPr id="3" name="2 Marcador de contenido"/>
          <p:cNvSpPr>
            <a:spLocks noGrp="1"/>
          </p:cNvSpPr>
          <p:nvPr>
            <p:ph idx="1"/>
          </p:nvPr>
        </p:nvSpPr>
        <p:spPr/>
        <p:txBody>
          <a:bodyPr/>
          <a:lstStyle/>
          <a:p>
            <a:r>
              <a:rPr lang="es-ES" sz="2800" dirty="0"/>
              <a:t>Definición doctrina</a:t>
            </a:r>
          </a:p>
          <a:p>
            <a:pPr lvl="1"/>
            <a:r>
              <a:rPr lang="es-UY" sz="2400" dirty="0"/>
              <a:t>toda retribución, en dinero o en especie, que un trabajador recibe como contraprestación a su tarea en una relación de trabajo.</a:t>
            </a:r>
            <a:endParaRPr lang="es-ES" sz="2400" dirty="0"/>
          </a:p>
          <a:p>
            <a:r>
              <a:rPr lang="es-ES" sz="2800" dirty="0"/>
              <a:t>Conjunto de ventajas económicas</a:t>
            </a:r>
          </a:p>
          <a:p>
            <a:pPr lvl="1"/>
            <a:r>
              <a:rPr lang="es-ES" sz="2400" dirty="0"/>
              <a:t>Que obtiene el trabajador</a:t>
            </a:r>
          </a:p>
          <a:p>
            <a:pPr lvl="1"/>
            <a:r>
              <a:rPr lang="es-ES" sz="2400" dirty="0"/>
              <a:t>Como consecuencia de su labor prestada</a:t>
            </a:r>
          </a:p>
          <a:p>
            <a:pPr lvl="1"/>
            <a:r>
              <a:rPr lang="es-ES" sz="2400" dirty="0"/>
              <a:t>En virtud de una relación de trabajo</a:t>
            </a:r>
          </a:p>
          <a:p>
            <a:pPr lvl="2"/>
            <a:r>
              <a:rPr lang="es-ES" dirty="0"/>
              <a:t>Normalidad y permanencia?</a:t>
            </a:r>
          </a:p>
          <a:p>
            <a:endParaRPr lang="es-ES" dirty="0"/>
          </a:p>
        </p:txBody>
      </p:sp>
    </p:spTree>
    <p:extLst>
      <p:ext uri="{BB962C8B-B14F-4D97-AF65-F5344CB8AC3E}">
        <p14:creationId xmlns:p14="http://schemas.microsoft.com/office/powerpoint/2010/main" val="1768087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MATERIA GRAVADA (BPS)</a:t>
            </a:r>
          </a:p>
        </p:txBody>
      </p:sp>
      <p:sp>
        <p:nvSpPr>
          <p:cNvPr id="3" name="2 Marcador de contenido"/>
          <p:cNvSpPr>
            <a:spLocks noGrp="1"/>
          </p:cNvSpPr>
          <p:nvPr>
            <p:ph idx="1"/>
          </p:nvPr>
        </p:nvSpPr>
        <p:spPr/>
        <p:txBody>
          <a:bodyPr>
            <a:normAutofit/>
          </a:bodyPr>
          <a:lstStyle/>
          <a:p>
            <a:r>
              <a:rPr lang="es-ES" sz="2800" dirty="0"/>
              <a:t>Definición - Ley 16.713 art. 153</a:t>
            </a:r>
          </a:p>
          <a:p>
            <a:pPr lvl="1"/>
            <a:r>
              <a:rPr lang="es-UY" sz="2400" i="1" dirty="0"/>
              <a:t>todo ingreso que, en forma regular y permanente, sea en dinero o en especie, susceptible de apreciación pecuniaria, perciba el trabajador dependiente o no dependiente, en concepto de retribución y con motivo de su actividad personal, dentro del respectivo ámbito de afiliación.</a:t>
            </a:r>
            <a:endParaRPr lang="es-ES" sz="2400" i="1" dirty="0"/>
          </a:p>
        </p:txBody>
      </p:sp>
    </p:spTree>
    <p:extLst>
      <p:ext uri="{BB962C8B-B14F-4D97-AF65-F5344CB8AC3E}">
        <p14:creationId xmlns:p14="http://schemas.microsoft.com/office/powerpoint/2010/main" val="2119636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Ingresos (</a:t>
            </a:r>
            <a:r>
              <a:rPr lang="es-ES" dirty="0" err="1"/>
              <a:t>dgi</a:t>
            </a:r>
            <a:r>
              <a:rPr lang="es-ES" dirty="0"/>
              <a:t>)</a:t>
            </a:r>
          </a:p>
        </p:txBody>
      </p:sp>
      <p:sp>
        <p:nvSpPr>
          <p:cNvPr id="3" name="2 Marcador de contenido"/>
          <p:cNvSpPr>
            <a:spLocks noGrp="1"/>
          </p:cNvSpPr>
          <p:nvPr>
            <p:ph idx="1"/>
          </p:nvPr>
        </p:nvSpPr>
        <p:spPr>
          <a:xfrm>
            <a:off x="457200" y="1639341"/>
            <a:ext cx="8229600" cy="4525963"/>
          </a:xfrm>
        </p:spPr>
        <p:txBody>
          <a:bodyPr>
            <a:normAutofit fontScale="85000" lnSpcReduction="20000"/>
          </a:bodyPr>
          <a:lstStyle/>
          <a:p>
            <a:r>
              <a:rPr lang="es-ES" sz="3300" dirty="0"/>
              <a:t>Renta del trabajo dependiente para IRPF (Art. 32 Título 7 TO 96)</a:t>
            </a:r>
          </a:p>
          <a:p>
            <a:pPr lvl="1"/>
            <a:r>
              <a:rPr lang="es-ES" i="1" dirty="0"/>
              <a:t>Ingresos, regulares o extraordinarios, en dinero o en </a:t>
            </a:r>
            <a:r>
              <a:rPr lang="es-UY" i="1" dirty="0"/>
              <a:t>especie, que generen los contribuyentes por su actividad personal en relación de dependencia o en ocasión de la misma.</a:t>
            </a:r>
          </a:p>
          <a:p>
            <a:pPr lvl="1"/>
            <a:r>
              <a:rPr lang="es-UY" i="1" dirty="0"/>
              <a:t>Se consideran comprendidas en este artículo, las partidas retributivas, las indemnizatorias y los viáticos sin rendición de cuentas que tengan el </a:t>
            </a:r>
            <a:r>
              <a:rPr lang="es-ES" i="1" dirty="0"/>
              <a:t>referido nexo causal, inclusive aquellas partidas reales que correspondan a los socios. </a:t>
            </a:r>
          </a:p>
          <a:p>
            <a:pPr lvl="1"/>
            <a:r>
              <a:rPr lang="es-UY" i="1" dirty="0"/>
              <a:t>También se encuentra incluida en este artículo la suma para el mejor goce de la licencia anual</a:t>
            </a:r>
            <a:endParaRPr lang="es-ES" i="1" dirty="0"/>
          </a:p>
        </p:txBody>
      </p:sp>
    </p:spTree>
    <p:extLst>
      <p:ext uri="{BB962C8B-B14F-4D97-AF65-F5344CB8AC3E}">
        <p14:creationId xmlns:p14="http://schemas.microsoft.com/office/powerpoint/2010/main" val="1338564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Morfología</a:t>
            </a:r>
          </a:p>
        </p:txBody>
      </p:sp>
      <p:sp>
        <p:nvSpPr>
          <p:cNvPr id="3" name="2 Marcador de contenido"/>
          <p:cNvSpPr>
            <a:spLocks noGrp="1"/>
          </p:cNvSpPr>
          <p:nvPr>
            <p:ph idx="1"/>
          </p:nvPr>
        </p:nvSpPr>
        <p:spPr/>
        <p:txBody>
          <a:bodyPr>
            <a:normAutofit/>
          </a:bodyPr>
          <a:lstStyle/>
          <a:p>
            <a:r>
              <a:rPr lang="es-ES" sz="2400" dirty="0"/>
              <a:t>Elemento básico</a:t>
            </a:r>
          </a:p>
          <a:p>
            <a:pPr lvl="1"/>
            <a:r>
              <a:rPr lang="es-ES" sz="2400" dirty="0"/>
              <a:t>Suma de dinero fija o sueldo base (situación normal)</a:t>
            </a:r>
          </a:p>
          <a:p>
            <a:r>
              <a:rPr lang="es-ES" sz="2400" dirty="0"/>
              <a:t>Elementos marginales, se agregan al elemento básico.</a:t>
            </a:r>
          </a:p>
          <a:p>
            <a:pPr lvl="1"/>
            <a:r>
              <a:rPr lang="es-ES" sz="2400" dirty="0"/>
              <a:t>Dinero</a:t>
            </a:r>
          </a:p>
          <a:p>
            <a:pPr lvl="1"/>
            <a:r>
              <a:rPr lang="es-ES" sz="2400" dirty="0"/>
              <a:t>Especie (CIT 95)</a:t>
            </a:r>
          </a:p>
          <a:p>
            <a:pPr lvl="2"/>
            <a:r>
              <a:rPr lang="es-ES" dirty="0"/>
              <a:t>Solo en forma parcial</a:t>
            </a:r>
          </a:p>
          <a:p>
            <a:pPr lvl="2"/>
            <a:r>
              <a:rPr lang="es-ES" dirty="0"/>
              <a:t>Apropiados para el trabajador y su familia</a:t>
            </a:r>
          </a:p>
          <a:p>
            <a:pPr lvl="2"/>
            <a:r>
              <a:rPr lang="es-ES" dirty="0"/>
              <a:t>Valor justo y razonable</a:t>
            </a:r>
          </a:p>
          <a:p>
            <a:pPr lvl="2"/>
            <a:r>
              <a:rPr lang="es-ES" dirty="0"/>
              <a:t>Prohibición: bebidas espirituosas o drogas</a:t>
            </a:r>
          </a:p>
          <a:p>
            <a:pPr lvl="1"/>
            <a:endParaRPr lang="es-ES" dirty="0"/>
          </a:p>
        </p:txBody>
      </p:sp>
    </p:spTree>
    <p:extLst>
      <p:ext uri="{BB962C8B-B14F-4D97-AF65-F5344CB8AC3E}">
        <p14:creationId xmlns:p14="http://schemas.microsoft.com/office/powerpoint/2010/main" val="7507801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Fijación del salario</a:t>
            </a:r>
          </a:p>
        </p:txBody>
      </p:sp>
      <p:sp>
        <p:nvSpPr>
          <p:cNvPr id="3" name="2 Marcador de contenido"/>
          <p:cNvSpPr>
            <a:spLocks noGrp="1"/>
          </p:cNvSpPr>
          <p:nvPr>
            <p:ph idx="1"/>
          </p:nvPr>
        </p:nvSpPr>
        <p:spPr/>
        <p:txBody>
          <a:bodyPr/>
          <a:lstStyle/>
          <a:p>
            <a:r>
              <a:rPr lang="es-ES" sz="2400" dirty="0"/>
              <a:t>Por Contrato o Negociación entre las partes</a:t>
            </a:r>
          </a:p>
          <a:p>
            <a:r>
              <a:rPr lang="es-ES" sz="2400" dirty="0"/>
              <a:t>Por Ley</a:t>
            </a:r>
          </a:p>
          <a:p>
            <a:r>
              <a:rPr lang="es-ES" sz="2400" dirty="0"/>
              <a:t>Por Decreto del Poder Ejecutivo</a:t>
            </a:r>
          </a:p>
          <a:p>
            <a:r>
              <a:rPr lang="es-ES" sz="2400" dirty="0"/>
              <a:t>Por Consejos de Salarios</a:t>
            </a:r>
          </a:p>
          <a:p>
            <a:r>
              <a:rPr lang="es-ES" sz="2400" dirty="0"/>
              <a:t>Por Convenio Colectivo</a:t>
            </a:r>
          </a:p>
          <a:p>
            <a:endParaRPr lang="es-ES" dirty="0"/>
          </a:p>
        </p:txBody>
      </p:sp>
    </p:spTree>
    <p:extLst>
      <p:ext uri="{BB962C8B-B14F-4D97-AF65-F5344CB8AC3E}">
        <p14:creationId xmlns:p14="http://schemas.microsoft.com/office/powerpoint/2010/main" val="38683616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Consejos de Salarios</a:t>
            </a:r>
          </a:p>
        </p:txBody>
      </p:sp>
      <p:sp>
        <p:nvSpPr>
          <p:cNvPr id="3" name="2 Marcador de contenido"/>
          <p:cNvSpPr>
            <a:spLocks noGrp="1"/>
          </p:cNvSpPr>
          <p:nvPr>
            <p:ph idx="1"/>
          </p:nvPr>
        </p:nvSpPr>
        <p:spPr>
          <a:xfrm>
            <a:off x="457200" y="1600200"/>
            <a:ext cx="8229600" cy="5069160"/>
          </a:xfrm>
        </p:spPr>
        <p:txBody>
          <a:bodyPr>
            <a:normAutofit fontScale="92500" lnSpcReduction="10000"/>
          </a:bodyPr>
          <a:lstStyle/>
          <a:p>
            <a:r>
              <a:rPr lang="es-ES" sz="2600" dirty="0"/>
              <a:t>Órganos tripartitos</a:t>
            </a:r>
          </a:p>
          <a:p>
            <a:r>
              <a:rPr lang="es-ES" sz="2600" dirty="0"/>
              <a:t>24 grupos de actividad </a:t>
            </a:r>
            <a:r>
              <a:rPr lang="es-ES" sz="2200" dirty="0"/>
              <a:t>(20 IC, </a:t>
            </a:r>
            <a:r>
              <a:rPr lang="es-ES" sz="2200" dirty="0" err="1"/>
              <a:t>Serv</a:t>
            </a:r>
            <a:r>
              <a:rPr lang="es-ES" sz="2200" dirty="0"/>
              <a:t>. </a:t>
            </a:r>
            <a:r>
              <a:rPr lang="es-ES" sz="2200" dirty="0" err="1"/>
              <a:t>Domest</a:t>
            </a:r>
            <a:r>
              <a:rPr lang="es-ES" sz="2200" dirty="0"/>
              <a:t>., 3 Rural y Públicos)</a:t>
            </a:r>
            <a:endParaRPr lang="es-ES" sz="2600" dirty="0"/>
          </a:p>
          <a:p>
            <a:r>
              <a:rPr lang="es-ES" sz="2600" dirty="0"/>
              <a:t>Competencias</a:t>
            </a:r>
          </a:p>
          <a:p>
            <a:pPr lvl="1"/>
            <a:r>
              <a:rPr lang="es-ES" sz="2600" dirty="0"/>
              <a:t>Salarios mínimos</a:t>
            </a:r>
          </a:p>
          <a:p>
            <a:pPr lvl="1"/>
            <a:r>
              <a:rPr lang="es-ES" sz="2600" dirty="0"/>
              <a:t>Descripción de categorías</a:t>
            </a:r>
          </a:p>
          <a:p>
            <a:pPr lvl="1"/>
            <a:r>
              <a:rPr lang="es-ES" sz="2600" dirty="0"/>
              <a:t>Métodos de ajuste</a:t>
            </a:r>
          </a:p>
          <a:p>
            <a:pPr lvl="1"/>
            <a:r>
              <a:rPr lang="es-ES" sz="2600" dirty="0"/>
              <a:t>Fijar condiciones de trabajo</a:t>
            </a:r>
          </a:p>
          <a:p>
            <a:pPr lvl="1"/>
            <a:r>
              <a:rPr lang="es-ES" sz="2600" dirty="0"/>
              <a:t>Fijar licencia sindical</a:t>
            </a:r>
          </a:p>
          <a:p>
            <a:r>
              <a:rPr lang="es-ES" sz="2600" dirty="0"/>
              <a:t>Decisiones</a:t>
            </a:r>
          </a:p>
          <a:p>
            <a:pPr lvl="1"/>
            <a:r>
              <a:rPr lang="es-ES" sz="2600" dirty="0"/>
              <a:t>Unanimidad</a:t>
            </a:r>
          </a:p>
          <a:p>
            <a:pPr lvl="1"/>
            <a:r>
              <a:rPr lang="es-ES" sz="2600" dirty="0"/>
              <a:t>Mayoría</a:t>
            </a:r>
          </a:p>
          <a:p>
            <a:pPr lvl="1"/>
            <a:r>
              <a:rPr lang="es-ES" sz="2600" dirty="0"/>
              <a:t>Desacuerdo e intervención del Poder Ejecutivo</a:t>
            </a:r>
          </a:p>
          <a:p>
            <a:pPr lvl="1"/>
            <a:endParaRPr lang="es-ES" dirty="0"/>
          </a:p>
        </p:txBody>
      </p:sp>
    </p:spTree>
    <p:extLst>
      <p:ext uri="{BB962C8B-B14F-4D97-AF65-F5344CB8AC3E}">
        <p14:creationId xmlns:p14="http://schemas.microsoft.com/office/powerpoint/2010/main" val="34862697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Consejos de Salarios</a:t>
            </a:r>
          </a:p>
        </p:txBody>
      </p:sp>
      <p:sp>
        <p:nvSpPr>
          <p:cNvPr id="3" name="2 Marcador de contenido"/>
          <p:cNvSpPr>
            <a:spLocks noGrp="1"/>
          </p:cNvSpPr>
          <p:nvPr>
            <p:ph idx="1"/>
          </p:nvPr>
        </p:nvSpPr>
        <p:spPr>
          <a:xfrm>
            <a:off x="457200" y="1196752"/>
            <a:ext cx="8229600" cy="5472608"/>
          </a:xfrm>
        </p:spPr>
        <p:txBody>
          <a:bodyPr>
            <a:normAutofit/>
          </a:bodyPr>
          <a:lstStyle/>
          <a:p>
            <a:r>
              <a:rPr lang="es-ES" sz="2400" dirty="0"/>
              <a:t>Salario mínimo</a:t>
            </a:r>
          </a:p>
          <a:p>
            <a:pPr lvl="1"/>
            <a:r>
              <a:rPr lang="es-ES" sz="2400" dirty="0"/>
              <a:t>Fijación de un SM para el subgrupo</a:t>
            </a:r>
          </a:p>
          <a:p>
            <a:pPr lvl="1"/>
            <a:r>
              <a:rPr lang="es-ES" sz="2400" dirty="0"/>
              <a:t>Fijación de varios SM</a:t>
            </a:r>
          </a:p>
          <a:p>
            <a:pPr lvl="1"/>
            <a:r>
              <a:rPr lang="es-ES" sz="2400" dirty="0"/>
              <a:t>Integración del salario mínimo</a:t>
            </a:r>
          </a:p>
          <a:p>
            <a:pPr lvl="2"/>
            <a:r>
              <a:rPr lang="es-ES" dirty="0"/>
              <a:t>¿Partidas en especie?</a:t>
            </a:r>
          </a:p>
          <a:p>
            <a:pPr lvl="2"/>
            <a:r>
              <a:rPr lang="es-ES" dirty="0"/>
              <a:t>¿Partidas variables? </a:t>
            </a:r>
          </a:p>
          <a:p>
            <a:pPr lvl="2"/>
            <a:endParaRPr lang="es-ES" dirty="0"/>
          </a:p>
          <a:p>
            <a:r>
              <a:rPr lang="es-ES" sz="2400" dirty="0"/>
              <a:t>Categorías</a:t>
            </a:r>
          </a:p>
          <a:p>
            <a:pPr lvl="1"/>
            <a:r>
              <a:rPr lang="es-ES" sz="2400" dirty="0"/>
              <a:t>Descripción</a:t>
            </a:r>
          </a:p>
          <a:p>
            <a:pPr lvl="1"/>
            <a:r>
              <a:rPr lang="es-ES" sz="2400" dirty="0"/>
              <a:t>Diferencia del “cargo”</a:t>
            </a:r>
          </a:p>
          <a:p>
            <a:pPr lvl="1"/>
            <a:r>
              <a:rPr lang="es-ES" sz="2400" dirty="0"/>
              <a:t>No está siempre (ej. grupos residuales)</a:t>
            </a:r>
          </a:p>
          <a:p>
            <a:pPr lvl="1"/>
            <a:endParaRPr lang="es-ES" dirty="0"/>
          </a:p>
        </p:txBody>
      </p:sp>
    </p:spTree>
    <p:extLst>
      <p:ext uri="{BB962C8B-B14F-4D97-AF65-F5344CB8AC3E}">
        <p14:creationId xmlns:p14="http://schemas.microsoft.com/office/powerpoint/2010/main" val="31652789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r>
              <a:rPr lang="es-ES" sz="2400" dirty="0"/>
              <a:t>Métodos de ajuste</a:t>
            </a:r>
          </a:p>
          <a:p>
            <a:pPr lvl="1"/>
            <a:r>
              <a:rPr lang="es-ES" sz="2400" dirty="0"/>
              <a:t>Aspecto más importante y difícil en la negociación</a:t>
            </a:r>
          </a:p>
          <a:p>
            <a:pPr lvl="1"/>
            <a:r>
              <a:rPr lang="es-ES" sz="2400" dirty="0"/>
              <a:t>Pautas del Poder Ejecutivo</a:t>
            </a:r>
          </a:p>
          <a:p>
            <a:pPr lvl="1"/>
            <a:r>
              <a:rPr lang="es-ES" sz="2400" dirty="0"/>
              <a:t>Tendencia antes: inflación + crecimiento. Ahora: nominales</a:t>
            </a:r>
          </a:p>
          <a:p>
            <a:pPr lvl="1"/>
            <a:endParaRPr lang="es-ES" sz="2400" dirty="0"/>
          </a:p>
          <a:p>
            <a:pPr lvl="1"/>
            <a:r>
              <a:rPr lang="es-ES" sz="2400" dirty="0"/>
              <a:t>¿A quiénes alcanza?</a:t>
            </a:r>
          </a:p>
        </p:txBody>
      </p:sp>
      <p:sp>
        <p:nvSpPr>
          <p:cNvPr id="4" name="1 Título"/>
          <p:cNvSpPr>
            <a:spLocks noGrp="1"/>
          </p:cNvSpPr>
          <p:nvPr>
            <p:ph type="title"/>
          </p:nvPr>
        </p:nvSpPr>
        <p:spPr>
          <a:xfrm>
            <a:off x="304800" y="457200"/>
            <a:ext cx="8686800" cy="838200"/>
          </a:xfrm>
        </p:spPr>
        <p:txBody>
          <a:bodyPr/>
          <a:lstStyle/>
          <a:p>
            <a:r>
              <a:rPr lang="es-ES" dirty="0"/>
              <a:t>Consejos de Salarios</a:t>
            </a:r>
          </a:p>
        </p:txBody>
      </p:sp>
    </p:spTree>
    <p:extLst>
      <p:ext uri="{BB962C8B-B14F-4D97-AF65-F5344CB8AC3E}">
        <p14:creationId xmlns:p14="http://schemas.microsoft.com/office/powerpoint/2010/main" val="2465602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Salario en dólares</a:t>
            </a:r>
          </a:p>
        </p:txBody>
      </p:sp>
      <p:sp>
        <p:nvSpPr>
          <p:cNvPr id="3" name="2 Marcador de contenido"/>
          <p:cNvSpPr>
            <a:spLocks noGrp="1"/>
          </p:cNvSpPr>
          <p:nvPr>
            <p:ph idx="1"/>
          </p:nvPr>
        </p:nvSpPr>
        <p:spPr/>
        <p:txBody>
          <a:bodyPr/>
          <a:lstStyle/>
          <a:p>
            <a:r>
              <a:rPr lang="es-ES" sz="2400" dirty="0"/>
              <a:t>Cambio en la posición del MTSS</a:t>
            </a:r>
          </a:p>
          <a:p>
            <a:r>
              <a:rPr lang="es-ES" sz="2400" dirty="0"/>
              <a:t>Ajuste si no hay previsión en los Consejos:</a:t>
            </a:r>
          </a:p>
          <a:p>
            <a:pPr lvl="1"/>
            <a:r>
              <a:rPr lang="es-ES" sz="2400" dirty="0"/>
              <a:t>Se convierte el salario en pesos según la cotización del ajuste anterior</a:t>
            </a:r>
          </a:p>
          <a:p>
            <a:pPr lvl="1"/>
            <a:r>
              <a:rPr lang="es-ES" sz="2400" dirty="0"/>
              <a:t>Se le aplica el aumento actual</a:t>
            </a:r>
          </a:p>
          <a:p>
            <a:pPr lvl="1"/>
            <a:r>
              <a:rPr lang="es-ES" sz="2400" dirty="0"/>
              <a:t>Se compara con el salario actual convertido a pesos</a:t>
            </a:r>
          </a:p>
          <a:p>
            <a:r>
              <a:rPr lang="es-ES" sz="2400" dirty="0"/>
              <a:t>Opinión de la jurisprudencia</a:t>
            </a:r>
          </a:p>
          <a:p>
            <a:endParaRPr lang="es-ES" dirty="0"/>
          </a:p>
        </p:txBody>
      </p:sp>
    </p:spTree>
    <p:extLst>
      <p:ext uri="{BB962C8B-B14F-4D97-AF65-F5344CB8AC3E}">
        <p14:creationId xmlns:p14="http://schemas.microsoft.com/office/powerpoint/2010/main" val="1262448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419" dirty="0"/>
              <a:t>Trabajo: Derecho fundamental	</a:t>
            </a:r>
            <a:endParaRPr lang="es-UY" dirty="0"/>
          </a:p>
        </p:txBody>
      </p:sp>
      <p:sp>
        <p:nvSpPr>
          <p:cNvPr id="3" name="Marcador de contenido 2"/>
          <p:cNvSpPr>
            <a:spLocks noGrp="1"/>
          </p:cNvSpPr>
          <p:nvPr>
            <p:ph idx="1"/>
          </p:nvPr>
        </p:nvSpPr>
        <p:spPr/>
        <p:txBody>
          <a:bodyPr>
            <a:normAutofit/>
          </a:bodyPr>
          <a:lstStyle/>
          <a:p>
            <a:pPr algn="just"/>
            <a:r>
              <a:rPr lang="es-419" dirty="0"/>
              <a:t>Art. 54 (CONST.) </a:t>
            </a:r>
            <a:r>
              <a:rPr lang="es-419" sz="2400" dirty="0"/>
              <a:t>“La ley ha de reconocer a quienes hallare en una relación de trabajo o servicio, como obrero o empleado, la independencia de su conciencia moral y cívica; la justa remuneración; la limitación de la jornada; el descanso semanal y la higiene física y moral.”</a:t>
            </a:r>
            <a:endParaRPr lang="es-UY" sz="2400" dirty="0"/>
          </a:p>
        </p:txBody>
      </p:sp>
    </p:spTree>
    <p:extLst>
      <p:ext uri="{BB962C8B-B14F-4D97-AF65-F5344CB8AC3E}">
        <p14:creationId xmlns:p14="http://schemas.microsoft.com/office/powerpoint/2010/main" val="36488707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Vivienda</a:t>
            </a:r>
          </a:p>
        </p:txBody>
      </p:sp>
      <p:sp>
        <p:nvSpPr>
          <p:cNvPr id="3" name="2 Marcador de contenido"/>
          <p:cNvSpPr>
            <a:spLocks noGrp="1"/>
          </p:cNvSpPr>
          <p:nvPr>
            <p:ph idx="1"/>
          </p:nvPr>
        </p:nvSpPr>
        <p:spPr/>
        <p:txBody>
          <a:bodyPr>
            <a:normAutofit/>
          </a:bodyPr>
          <a:lstStyle/>
          <a:p>
            <a:r>
              <a:rPr lang="es-ES" sz="2400" dirty="0"/>
              <a:t>Beneficio salarial en especie</a:t>
            </a:r>
          </a:p>
          <a:p>
            <a:r>
              <a:rPr lang="es-ES" sz="2400" dirty="0"/>
              <a:t>Dentro o fuera de la empresa</a:t>
            </a:r>
          </a:p>
          <a:p>
            <a:r>
              <a:rPr lang="es-ES" sz="2400" dirty="0"/>
              <a:t>Propiedad o no de la empresa</a:t>
            </a:r>
          </a:p>
          <a:p>
            <a:r>
              <a:rPr lang="es-ES" sz="2400" dirty="0"/>
              <a:t>Previsión expresa para IRPF y CESS</a:t>
            </a:r>
          </a:p>
          <a:p>
            <a:r>
              <a:rPr lang="es-ES" sz="2400" dirty="0"/>
              <a:t>Incidencia: </a:t>
            </a:r>
          </a:p>
          <a:p>
            <a:pPr lvl="1"/>
            <a:r>
              <a:rPr lang="es-ES" sz="2000" dirty="0"/>
              <a:t>Sobre qué rubros?</a:t>
            </a:r>
          </a:p>
          <a:p>
            <a:pPr lvl="1"/>
            <a:r>
              <a:rPr lang="es-ES" sz="2000" dirty="0"/>
              <a:t>Cómo se calcula?</a:t>
            </a:r>
          </a:p>
        </p:txBody>
      </p:sp>
    </p:spTree>
    <p:extLst>
      <p:ext uri="{BB962C8B-B14F-4D97-AF65-F5344CB8AC3E}">
        <p14:creationId xmlns:p14="http://schemas.microsoft.com/office/powerpoint/2010/main" val="1759993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Alimentación</a:t>
            </a:r>
          </a:p>
        </p:txBody>
      </p:sp>
      <p:sp>
        <p:nvSpPr>
          <p:cNvPr id="3" name="2 Marcador de contenido"/>
          <p:cNvSpPr>
            <a:spLocks noGrp="1"/>
          </p:cNvSpPr>
          <p:nvPr>
            <p:ph idx="1"/>
          </p:nvPr>
        </p:nvSpPr>
        <p:spPr/>
        <p:txBody>
          <a:bodyPr>
            <a:normAutofit/>
          </a:bodyPr>
          <a:lstStyle/>
          <a:p>
            <a:r>
              <a:rPr lang="es-ES" sz="2400" dirty="0"/>
              <a:t>Beneficio salarial en especie</a:t>
            </a:r>
          </a:p>
          <a:p>
            <a:r>
              <a:rPr lang="es-ES" sz="2400" dirty="0"/>
              <a:t>Formas</a:t>
            </a:r>
          </a:p>
          <a:p>
            <a:r>
              <a:rPr lang="es-ES" sz="2400" dirty="0"/>
              <a:t>¿Cómo cuantificarlo?</a:t>
            </a:r>
          </a:p>
          <a:p>
            <a:r>
              <a:rPr lang="es-ES" sz="2400" dirty="0"/>
              <a:t>Dinero electrónico para alimentación</a:t>
            </a:r>
          </a:p>
          <a:p>
            <a:r>
              <a:rPr lang="es-ES" sz="2400" dirty="0"/>
              <a:t>Exoneración CESS (art. 167)</a:t>
            </a:r>
          </a:p>
          <a:p>
            <a:pPr lvl="1"/>
            <a:r>
              <a:rPr lang="es-UY" sz="2000" dirty="0"/>
              <a:t>La alimentación de los trabajadores en los días trabajados, sea que se provea en especie o que su pago efectivo lo asuma el empleador.</a:t>
            </a:r>
            <a:endParaRPr lang="es-ES" sz="2000" dirty="0"/>
          </a:p>
        </p:txBody>
      </p:sp>
    </p:spTree>
    <p:extLst>
      <p:ext uri="{BB962C8B-B14F-4D97-AF65-F5344CB8AC3E}">
        <p14:creationId xmlns:p14="http://schemas.microsoft.com/office/powerpoint/2010/main" val="35088122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Partidas del 167 de la Ley 16.713</a:t>
            </a:r>
          </a:p>
        </p:txBody>
      </p:sp>
      <p:sp>
        <p:nvSpPr>
          <p:cNvPr id="3" name="2 Marcador de contenido"/>
          <p:cNvSpPr>
            <a:spLocks noGrp="1"/>
          </p:cNvSpPr>
          <p:nvPr>
            <p:ph idx="1"/>
          </p:nvPr>
        </p:nvSpPr>
        <p:spPr>
          <a:xfrm>
            <a:off x="0" y="1628800"/>
            <a:ext cx="9144000" cy="4525963"/>
          </a:xfrm>
        </p:spPr>
        <p:txBody>
          <a:bodyPr>
            <a:noAutofit/>
          </a:bodyPr>
          <a:lstStyle/>
          <a:p>
            <a:r>
              <a:rPr lang="es-UY" sz="2400" dirty="0"/>
              <a:t>1) La alimentación de los trabajadores en los días trabajados, sea que se provea en especie o que su pago efectivo lo asuma el empleador.</a:t>
            </a:r>
          </a:p>
          <a:p>
            <a:r>
              <a:rPr lang="es-UY" sz="2400" dirty="0"/>
              <a:t> 2) El pago total o parcial, debidamente documentado, de cobertura médica u odontológica, asistencial o preventiva, integral o complementaria otorgadas al trabajador, su cónyuge, concubina o concubino con cinco años de convivencia ininterrumpida y demás características previstas por el literal E) del art. 25 de la presente ley, sus padres -cuando se encuentren a su cargo-, hijos menores de dieciocho años, o mayores de dieciocho y menores de veinticinco mientras se encuentren cursando estudios terciarios e hijos incapaces, sin límite de edad. </a:t>
            </a:r>
          </a:p>
        </p:txBody>
      </p:sp>
    </p:spTree>
    <p:extLst>
      <p:ext uri="{BB962C8B-B14F-4D97-AF65-F5344CB8AC3E}">
        <p14:creationId xmlns:p14="http://schemas.microsoft.com/office/powerpoint/2010/main" val="14635922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268760"/>
            <a:ext cx="8229600" cy="4525963"/>
          </a:xfrm>
        </p:spPr>
        <p:txBody>
          <a:bodyPr>
            <a:noAutofit/>
          </a:bodyPr>
          <a:lstStyle/>
          <a:p>
            <a:endParaRPr lang="es-UY" sz="2400" dirty="0"/>
          </a:p>
          <a:p>
            <a:r>
              <a:rPr lang="es-UY" sz="2400" dirty="0"/>
              <a:t>3) El costo de los seguros de vida y de accidente personal del trabajador, cuando el pago de los mismos haya sido asumido total o parcialmente por el empleador. </a:t>
            </a:r>
          </a:p>
          <a:p>
            <a:endParaRPr lang="es-UY" sz="2400" dirty="0"/>
          </a:p>
          <a:p>
            <a:r>
              <a:rPr lang="es-UY" sz="2400" dirty="0"/>
              <a:t>4) El costo del uso del transporte colectivo de pasajeros en los días trabajados cuando su pago efectivo sea asumido por el empleador. </a:t>
            </a:r>
          </a:p>
          <a:p>
            <a:endParaRPr lang="es-UY" sz="2400" dirty="0"/>
          </a:p>
          <a:p>
            <a:pPr algn="just"/>
            <a:endParaRPr lang="es-ES" sz="2400" dirty="0"/>
          </a:p>
        </p:txBody>
      </p:sp>
      <p:sp>
        <p:nvSpPr>
          <p:cNvPr id="2" name="Título 1"/>
          <p:cNvSpPr>
            <a:spLocks noGrp="1"/>
          </p:cNvSpPr>
          <p:nvPr>
            <p:ph type="title"/>
          </p:nvPr>
        </p:nvSpPr>
        <p:spPr/>
        <p:txBody>
          <a:bodyPr/>
          <a:lstStyle/>
          <a:p>
            <a:r>
              <a:rPr lang="es-ES" dirty="0"/>
              <a:t>Partidas del 167 de la Ley 16.713</a:t>
            </a:r>
            <a:endParaRPr lang="es-UY" dirty="0"/>
          </a:p>
        </p:txBody>
      </p:sp>
    </p:spTree>
    <p:extLst>
      <p:ext uri="{BB962C8B-B14F-4D97-AF65-F5344CB8AC3E}">
        <p14:creationId xmlns:p14="http://schemas.microsoft.com/office/powerpoint/2010/main" val="38011543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268760"/>
            <a:ext cx="8229600" cy="4525963"/>
          </a:xfrm>
        </p:spPr>
        <p:txBody>
          <a:bodyPr>
            <a:noAutofit/>
          </a:bodyPr>
          <a:lstStyle/>
          <a:p>
            <a:endParaRPr lang="es-MX" sz="2400" dirty="0"/>
          </a:p>
          <a:p>
            <a:r>
              <a:rPr lang="es-MX" sz="2400" dirty="0"/>
              <a:t>IMPORTANTE</a:t>
            </a:r>
            <a:endParaRPr lang="es-UY" sz="2400" dirty="0"/>
          </a:p>
          <a:p>
            <a:pPr lvl="1" algn="just"/>
            <a:endParaRPr lang="es-UY" sz="2000" dirty="0"/>
          </a:p>
          <a:p>
            <a:pPr lvl="1" algn="just"/>
            <a:r>
              <a:rPr lang="es-UY" sz="2400" dirty="0"/>
              <a:t>La suma de las prestaciones exentas referidas precedentemente no podrán superar el 20% (veinte por ciento) de la retribución que el trabajador recibe en efectivo por conceptos que constituyan materia gravada. En el caso en que se supere dicho porcentaje, el excedente estará gravado de acuerdo a lo dispuesto por el artículo 153 de la presente ley.</a:t>
            </a:r>
          </a:p>
          <a:p>
            <a:pPr algn="just"/>
            <a:endParaRPr lang="es-ES" sz="2400" dirty="0"/>
          </a:p>
        </p:txBody>
      </p:sp>
      <p:sp>
        <p:nvSpPr>
          <p:cNvPr id="2" name="Título 1"/>
          <p:cNvSpPr>
            <a:spLocks noGrp="1"/>
          </p:cNvSpPr>
          <p:nvPr>
            <p:ph type="title"/>
          </p:nvPr>
        </p:nvSpPr>
        <p:spPr/>
        <p:txBody>
          <a:bodyPr/>
          <a:lstStyle/>
          <a:p>
            <a:r>
              <a:rPr lang="es-ES" dirty="0"/>
              <a:t>Partidas del 167 de la Ley 16.713</a:t>
            </a:r>
            <a:endParaRPr lang="es-UY" dirty="0"/>
          </a:p>
        </p:txBody>
      </p:sp>
    </p:spTree>
    <p:extLst>
      <p:ext uri="{BB962C8B-B14F-4D97-AF65-F5344CB8AC3E}">
        <p14:creationId xmlns:p14="http://schemas.microsoft.com/office/powerpoint/2010/main" val="17310462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B3437CA-B03C-424D-8368-2DB27A163F75}"/>
              </a:ext>
            </a:extLst>
          </p:cNvPr>
          <p:cNvSpPr>
            <a:spLocks noGrp="1"/>
          </p:cNvSpPr>
          <p:nvPr>
            <p:ph type="title"/>
          </p:nvPr>
        </p:nvSpPr>
        <p:spPr/>
        <p:txBody>
          <a:bodyPr/>
          <a:lstStyle/>
          <a:p>
            <a:r>
              <a:rPr lang="es-UY" dirty="0"/>
              <a:t>Modificación art. 167 ALIMENTACIÓN</a:t>
            </a:r>
          </a:p>
        </p:txBody>
      </p:sp>
      <p:sp>
        <p:nvSpPr>
          <p:cNvPr id="3" name="Marcador de contenido 2">
            <a:extLst>
              <a:ext uri="{FF2B5EF4-FFF2-40B4-BE49-F238E27FC236}">
                <a16:creationId xmlns="" xmlns:a16="http://schemas.microsoft.com/office/drawing/2014/main" id="{CB50F43E-344C-43AD-8B6C-FE78AD28C041}"/>
              </a:ext>
            </a:extLst>
          </p:cNvPr>
          <p:cNvSpPr>
            <a:spLocks noGrp="1"/>
          </p:cNvSpPr>
          <p:nvPr>
            <p:ph idx="1"/>
          </p:nvPr>
        </p:nvSpPr>
        <p:spPr/>
        <p:txBody>
          <a:bodyPr>
            <a:normAutofit/>
          </a:bodyPr>
          <a:lstStyle/>
          <a:p>
            <a:r>
              <a:rPr lang="es-UY" sz="2400" dirty="0"/>
              <a:t>Se modifica el art. 167 en lo referente a las partidas de alimentación, por el art. 21 de la ley 19.732 del 28/12/2018:</a:t>
            </a:r>
          </a:p>
          <a:p>
            <a:pPr lvl="1"/>
            <a:r>
              <a:rPr lang="es-UY" sz="2000" dirty="0"/>
              <a:t>Las partidas por alimentación cuyo pago se haga mediante instrumentos de dinero electrónico, no constituirán materia gravada ni asignación computable hasta un valor máximo por día trabajado establecido en UI, según el siguiente detalle:</a:t>
            </a:r>
          </a:p>
          <a:p>
            <a:pPr lvl="1"/>
            <a:endParaRPr lang="es-UY" sz="2400" dirty="0"/>
          </a:p>
          <a:p>
            <a:pPr marL="457200" lvl="1" indent="0">
              <a:buNone/>
            </a:pPr>
            <a:endParaRPr lang="es-UY" sz="2400" dirty="0"/>
          </a:p>
        </p:txBody>
      </p:sp>
      <p:pic>
        <p:nvPicPr>
          <p:cNvPr id="6" name="Imagen 5">
            <a:extLst>
              <a:ext uri="{FF2B5EF4-FFF2-40B4-BE49-F238E27FC236}">
                <a16:creationId xmlns="" xmlns:a16="http://schemas.microsoft.com/office/drawing/2014/main" id="{25C8A768-FC0D-410C-BD43-E97679689978}"/>
              </a:ext>
            </a:extLst>
          </p:cNvPr>
          <p:cNvPicPr>
            <a:picLocks noChangeAspect="1"/>
          </p:cNvPicPr>
          <p:nvPr/>
        </p:nvPicPr>
        <p:blipFill>
          <a:blip r:embed="rId2"/>
          <a:stretch>
            <a:fillRect/>
          </a:stretch>
        </p:blipFill>
        <p:spPr>
          <a:xfrm>
            <a:off x="2267744" y="4077072"/>
            <a:ext cx="4315876" cy="1244600"/>
          </a:xfrm>
          <a:prstGeom prst="rect">
            <a:avLst/>
          </a:prstGeom>
        </p:spPr>
      </p:pic>
    </p:spTree>
    <p:extLst>
      <p:ext uri="{BB962C8B-B14F-4D97-AF65-F5344CB8AC3E}">
        <p14:creationId xmlns:p14="http://schemas.microsoft.com/office/powerpoint/2010/main" val="33958011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Partidas del 167 de la Ley 16.713</a:t>
            </a:r>
          </a:p>
        </p:txBody>
      </p:sp>
      <p:sp>
        <p:nvSpPr>
          <p:cNvPr id="3" name="2 Marcador de contenido"/>
          <p:cNvSpPr>
            <a:spLocks noGrp="1"/>
          </p:cNvSpPr>
          <p:nvPr>
            <p:ph idx="1"/>
          </p:nvPr>
        </p:nvSpPr>
        <p:spPr/>
        <p:txBody>
          <a:bodyPr>
            <a:normAutofit/>
          </a:bodyPr>
          <a:lstStyle/>
          <a:p>
            <a:r>
              <a:rPr lang="es-ES" sz="2400" dirty="0"/>
              <a:t>Luego de la Reforma Tributaria:	</a:t>
            </a:r>
          </a:p>
          <a:p>
            <a:pPr lvl="1"/>
            <a:r>
              <a:rPr lang="es-ES" sz="2400" dirty="0"/>
              <a:t>Gravadas con aportes patronales jubilatorios</a:t>
            </a:r>
          </a:p>
          <a:p>
            <a:pPr lvl="1"/>
            <a:r>
              <a:rPr lang="es-ES" sz="2400" dirty="0"/>
              <a:t>Desgravadas de:</a:t>
            </a:r>
          </a:p>
          <a:p>
            <a:pPr lvl="2"/>
            <a:r>
              <a:rPr lang="es-ES" dirty="0"/>
              <a:t>Aportes patronales por FONASA y FRL</a:t>
            </a:r>
          </a:p>
          <a:p>
            <a:pPr lvl="2"/>
            <a:r>
              <a:rPr lang="es-ES" dirty="0"/>
              <a:t>Aportes personales (todos)</a:t>
            </a:r>
          </a:p>
        </p:txBody>
      </p:sp>
    </p:spTree>
    <p:extLst>
      <p:ext uri="{BB962C8B-B14F-4D97-AF65-F5344CB8AC3E}">
        <p14:creationId xmlns:p14="http://schemas.microsoft.com/office/powerpoint/2010/main" val="4005621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Vestimenta </a:t>
            </a:r>
            <a:r>
              <a:rPr lang="es-ES" sz="3100" dirty="0"/>
              <a:t>(uniformes y ropa de trabajo)</a:t>
            </a:r>
          </a:p>
        </p:txBody>
      </p:sp>
      <p:sp>
        <p:nvSpPr>
          <p:cNvPr id="3" name="2 Marcador de contenido"/>
          <p:cNvSpPr>
            <a:spLocks noGrp="1"/>
          </p:cNvSpPr>
          <p:nvPr>
            <p:ph idx="1"/>
          </p:nvPr>
        </p:nvSpPr>
        <p:spPr/>
        <p:txBody>
          <a:bodyPr>
            <a:normAutofit/>
          </a:bodyPr>
          <a:lstStyle/>
          <a:p>
            <a:r>
              <a:rPr lang="es-ES" sz="2400" dirty="0"/>
              <a:t>¿Es un beneficio o una herramienta de trabajo?</a:t>
            </a:r>
          </a:p>
          <a:p>
            <a:r>
              <a:rPr lang="es-ES" sz="2400" dirty="0"/>
              <a:t>Razones</a:t>
            </a:r>
          </a:p>
          <a:p>
            <a:pPr lvl="1"/>
            <a:r>
              <a:rPr lang="es-ES" sz="2400" dirty="0"/>
              <a:t>Costumbre</a:t>
            </a:r>
          </a:p>
          <a:p>
            <a:pPr lvl="1"/>
            <a:r>
              <a:rPr lang="es-ES" sz="2400" dirty="0"/>
              <a:t>Interés de la empresa</a:t>
            </a:r>
          </a:p>
          <a:p>
            <a:pPr lvl="1"/>
            <a:r>
              <a:rPr lang="es-ES" sz="2400" dirty="0"/>
              <a:t>Obligación en materia de seguridad</a:t>
            </a:r>
          </a:p>
          <a:p>
            <a:r>
              <a:rPr lang="es-ES" sz="2400" dirty="0"/>
              <a:t>CESS e IRPF: ropa de trabajo para la tarea no está gravada</a:t>
            </a:r>
          </a:p>
        </p:txBody>
      </p:sp>
    </p:spTree>
    <p:extLst>
      <p:ext uri="{BB962C8B-B14F-4D97-AF65-F5344CB8AC3E}">
        <p14:creationId xmlns:p14="http://schemas.microsoft.com/office/powerpoint/2010/main" val="14733961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Transporte</a:t>
            </a:r>
          </a:p>
        </p:txBody>
      </p:sp>
      <p:sp>
        <p:nvSpPr>
          <p:cNvPr id="3" name="2 Marcador de contenido"/>
          <p:cNvSpPr>
            <a:spLocks noGrp="1"/>
          </p:cNvSpPr>
          <p:nvPr>
            <p:ph idx="1"/>
          </p:nvPr>
        </p:nvSpPr>
        <p:spPr>
          <a:xfrm>
            <a:off x="304800" y="1554162"/>
            <a:ext cx="8686800" cy="5043190"/>
          </a:xfrm>
        </p:spPr>
        <p:txBody>
          <a:bodyPr>
            <a:noAutofit/>
          </a:bodyPr>
          <a:lstStyle/>
          <a:p>
            <a:r>
              <a:rPr lang="es-ES" sz="2400" dirty="0"/>
              <a:t>Transporte ida y vuelta al trabajo</a:t>
            </a:r>
          </a:p>
          <a:p>
            <a:r>
              <a:rPr lang="es-ES" sz="2400" dirty="0"/>
              <a:t>Reintegro de gastos</a:t>
            </a:r>
          </a:p>
          <a:p>
            <a:r>
              <a:rPr lang="es-ES" sz="2400" dirty="0"/>
              <a:t>Tickets transporte</a:t>
            </a:r>
          </a:p>
          <a:p>
            <a:r>
              <a:rPr lang="es-ES" sz="2400" dirty="0"/>
              <a:t>Suministro de vehículo de la empresa</a:t>
            </a:r>
          </a:p>
          <a:p>
            <a:r>
              <a:rPr lang="es-ES" sz="2400" dirty="0"/>
              <a:t>Pago de gastos de vehículo del empleado</a:t>
            </a:r>
          </a:p>
          <a:p>
            <a:r>
              <a:rPr lang="es-ES" sz="2400" dirty="0"/>
              <a:t>¿Cuantificación?</a:t>
            </a:r>
          </a:p>
          <a:p>
            <a:r>
              <a:rPr lang="es-ES" sz="2400" dirty="0"/>
              <a:t>Exoneración CESS (art. 167)</a:t>
            </a:r>
          </a:p>
          <a:p>
            <a:pPr lvl="1"/>
            <a:r>
              <a:rPr lang="es-UY" sz="2400" dirty="0"/>
              <a:t>El costo del uso del transporte colectivo de pasajeros en los días trabajados cuando su pago efectivo sea asumido por el empleador.</a:t>
            </a:r>
          </a:p>
          <a:p>
            <a:pPr lvl="1"/>
            <a:r>
              <a:rPr lang="es-UY" sz="2400" dirty="0"/>
              <a:t>Resolución de BPS exige más requisitos, TCA no lo ha entendido válido</a:t>
            </a:r>
            <a:endParaRPr lang="es-ES" sz="2400" dirty="0"/>
          </a:p>
        </p:txBody>
      </p:sp>
    </p:spTree>
    <p:extLst>
      <p:ext uri="{BB962C8B-B14F-4D97-AF65-F5344CB8AC3E}">
        <p14:creationId xmlns:p14="http://schemas.microsoft.com/office/powerpoint/2010/main" val="660949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Asistencia médica</a:t>
            </a:r>
          </a:p>
        </p:txBody>
      </p:sp>
      <p:sp>
        <p:nvSpPr>
          <p:cNvPr id="3" name="2 Marcador de contenido"/>
          <p:cNvSpPr>
            <a:spLocks noGrp="1"/>
          </p:cNvSpPr>
          <p:nvPr>
            <p:ph idx="1"/>
          </p:nvPr>
        </p:nvSpPr>
        <p:spPr/>
        <p:txBody>
          <a:bodyPr>
            <a:noAutofit/>
          </a:bodyPr>
          <a:lstStyle/>
          <a:p>
            <a:r>
              <a:rPr lang="es-ES" sz="2400" dirty="0"/>
              <a:t>Por encima de FONASA</a:t>
            </a:r>
          </a:p>
          <a:p>
            <a:r>
              <a:rPr lang="es-ES" sz="2400" dirty="0"/>
              <a:t>Del trabajador o su familia</a:t>
            </a:r>
          </a:p>
          <a:p>
            <a:r>
              <a:rPr lang="es-ES" sz="2400" dirty="0"/>
              <a:t>Exoneración CESS (art. 167)</a:t>
            </a:r>
          </a:p>
          <a:p>
            <a:pPr lvl="1" algn="just"/>
            <a:r>
              <a:rPr lang="es-UY" sz="2200" dirty="0"/>
              <a:t>El pago total o parcial, debidamente documentado, de cobertura médica u odontológica, asistencial o preventiva, integral o complementaria otorgadas al trabajador, su cónyuge, concubina o concubino con cinco años de convivencia ininterrumpida y demás características previstas por el literal E) del articulo 25 de la presente ley, sus padres -cuando se encuentren a su cargo-, hijos menores de dieciocho años, o mayores de dieciocho y menores de veinticinco mientras se encuentren cursando estudios terciarios e hijos incapaces, sin límite de edad</a:t>
            </a:r>
            <a:r>
              <a:rPr lang="es-UY" sz="2400" dirty="0"/>
              <a:t>.</a:t>
            </a:r>
            <a:endParaRPr lang="es-ES" sz="2400" dirty="0"/>
          </a:p>
        </p:txBody>
      </p:sp>
    </p:spTree>
    <p:extLst>
      <p:ext uri="{BB962C8B-B14F-4D97-AF65-F5344CB8AC3E}">
        <p14:creationId xmlns:p14="http://schemas.microsoft.com/office/powerpoint/2010/main" val="1924683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a:t>FUENTES (ESPECÍFICAS)</a:t>
            </a:r>
          </a:p>
        </p:txBody>
      </p:sp>
      <p:sp>
        <p:nvSpPr>
          <p:cNvPr id="3" name="2 Marcador de contenido"/>
          <p:cNvSpPr>
            <a:spLocks noGrp="1"/>
          </p:cNvSpPr>
          <p:nvPr>
            <p:ph idx="1"/>
          </p:nvPr>
        </p:nvSpPr>
        <p:spPr>
          <a:xfrm>
            <a:off x="251520" y="1556792"/>
            <a:ext cx="8229600" cy="4830763"/>
          </a:xfrm>
        </p:spPr>
        <p:txBody>
          <a:bodyPr>
            <a:normAutofit lnSpcReduction="10000"/>
          </a:bodyPr>
          <a:lstStyle/>
          <a:p>
            <a:r>
              <a:rPr lang="es-UY" sz="2400" dirty="0"/>
              <a:t>Convenios colectivos (Ley 15.328)</a:t>
            </a:r>
          </a:p>
          <a:p>
            <a:pPr lvl="1"/>
            <a:r>
              <a:rPr lang="es-UY" sz="2400" dirty="0"/>
              <a:t>Sujetos</a:t>
            </a:r>
          </a:p>
          <a:p>
            <a:pPr lvl="1"/>
            <a:r>
              <a:rPr lang="es-UY" sz="2400" dirty="0"/>
              <a:t>Efectos</a:t>
            </a:r>
          </a:p>
          <a:p>
            <a:pPr lvl="1"/>
            <a:r>
              <a:rPr lang="es-UY" sz="2400" dirty="0"/>
              <a:t>Contenido</a:t>
            </a:r>
          </a:p>
          <a:p>
            <a:pPr lvl="1"/>
            <a:endParaRPr lang="es-UY" sz="2400" dirty="0"/>
          </a:p>
          <a:p>
            <a:r>
              <a:rPr lang="es-UY" sz="2400" dirty="0"/>
              <a:t>Laudos Consejos de Salarios (Ley 10.449)</a:t>
            </a:r>
          </a:p>
          <a:p>
            <a:pPr lvl="1"/>
            <a:endParaRPr lang="es-UY" sz="2400" dirty="0"/>
          </a:p>
          <a:p>
            <a:r>
              <a:rPr lang="es-UY" sz="2400" dirty="0"/>
              <a:t>Reglamento interno</a:t>
            </a:r>
          </a:p>
          <a:p>
            <a:pPr lvl="1"/>
            <a:r>
              <a:rPr lang="es-UY" sz="2400" dirty="0"/>
              <a:t>Revisable por la justicia</a:t>
            </a:r>
          </a:p>
          <a:p>
            <a:pPr lvl="1"/>
            <a:endParaRPr lang="es-UY" sz="2400" dirty="0"/>
          </a:p>
          <a:p>
            <a:r>
              <a:rPr lang="es-UY" sz="2400" dirty="0"/>
              <a:t>Normas internacionales</a:t>
            </a:r>
          </a:p>
          <a:p>
            <a:endParaRPr lang="es-UY" sz="2400" dirty="0"/>
          </a:p>
          <a:p>
            <a:endParaRPr lang="es-UY" sz="2400" dirty="0"/>
          </a:p>
          <a:p>
            <a:pPr lvl="1"/>
            <a:endParaRPr lang="es-UY" sz="2400" dirty="0"/>
          </a:p>
          <a:p>
            <a:pPr marL="457200" lvl="1" indent="0">
              <a:buNone/>
            </a:pPr>
            <a:endParaRPr lang="es-UY" sz="2400" dirty="0"/>
          </a:p>
          <a:p>
            <a:pPr lvl="1"/>
            <a:endParaRPr lang="es-UY" sz="2400" dirty="0"/>
          </a:p>
        </p:txBody>
      </p:sp>
    </p:spTree>
    <p:extLst>
      <p:ext uri="{BB962C8B-B14F-4D97-AF65-F5344CB8AC3E}">
        <p14:creationId xmlns:p14="http://schemas.microsoft.com/office/powerpoint/2010/main" val="1966079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Primas</a:t>
            </a:r>
          </a:p>
        </p:txBody>
      </p:sp>
      <p:sp>
        <p:nvSpPr>
          <p:cNvPr id="3" name="2 Marcador de contenido"/>
          <p:cNvSpPr>
            <a:spLocks noGrp="1"/>
          </p:cNvSpPr>
          <p:nvPr>
            <p:ph idx="1"/>
          </p:nvPr>
        </p:nvSpPr>
        <p:spPr/>
        <p:txBody>
          <a:bodyPr/>
          <a:lstStyle/>
          <a:p>
            <a:r>
              <a:rPr lang="es-ES" dirty="0"/>
              <a:t>Antigüedad</a:t>
            </a:r>
          </a:p>
          <a:p>
            <a:r>
              <a:rPr lang="es-ES" dirty="0"/>
              <a:t>Presentismo</a:t>
            </a:r>
          </a:p>
          <a:p>
            <a:pPr lvl="1"/>
            <a:r>
              <a:rPr lang="es-ES" dirty="0"/>
              <a:t>Ley 19.051: el descuento en caso de huelga debe ser proporcional.</a:t>
            </a:r>
          </a:p>
          <a:p>
            <a:pPr lvl="1"/>
            <a:r>
              <a:rPr lang="es-ES" dirty="0"/>
              <a:t>Cómo se descuenta?</a:t>
            </a:r>
          </a:p>
          <a:p>
            <a:r>
              <a:rPr lang="es-ES" dirty="0"/>
              <a:t>Productividad</a:t>
            </a:r>
          </a:p>
          <a:p>
            <a:pPr lvl="1"/>
            <a:endParaRPr lang="es-ES" dirty="0"/>
          </a:p>
        </p:txBody>
      </p:sp>
    </p:spTree>
    <p:extLst>
      <p:ext uri="{BB962C8B-B14F-4D97-AF65-F5344CB8AC3E}">
        <p14:creationId xmlns:p14="http://schemas.microsoft.com/office/powerpoint/2010/main" val="21531003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Bonificaciones</a:t>
            </a:r>
          </a:p>
        </p:txBody>
      </p:sp>
      <p:sp>
        <p:nvSpPr>
          <p:cNvPr id="3" name="2 Marcador de contenido"/>
          <p:cNvSpPr>
            <a:spLocks noGrp="1"/>
          </p:cNvSpPr>
          <p:nvPr>
            <p:ph idx="1"/>
          </p:nvPr>
        </p:nvSpPr>
        <p:spPr/>
        <p:txBody>
          <a:bodyPr>
            <a:normAutofit fontScale="70000" lnSpcReduction="20000"/>
          </a:bodyPr>
          <a:lstStyle/>
          <a:p>
            <a:r>
              <a:rPr lang="es-ES" sz="3400" b="1" dirty="0"/>
              <a:t>Nocturnidad Ley 19.313</a:t>
            </a:r>
          </a:p>
          <a:p>
            <a:r>
              <a:rPr lang="es-UY" sz="3400" dirty="0"/>
              <a:t>Sobretasa mínima del 20% para las distintas áreas de actividad o equivalente en reducción horaria en aquellos casos que no lo tengan comprendido en su salario específico o en su forma de remuneración establecido de acuerdo al laudo, un porcentaje igual o superior a esta. </a:t>
            </a:r>
          </a:p>
          <a:p>
            <a:r>
              <a:rPr lang="es-UY" sz="3400" dirty="0"/>
              <a:t>Cuando la compensación sea menor se ajustará al mínimo establecido en la presente ley. Lo mismo se aplicará en los casos de reducción horaria. Los Consejos de Salarios podrán fijar porcentajes mayores a la sobretasa mínima establecida anteriormente.</a:t>
            </a:r>
            <a:endParaRPr lang="es-ES" sz="3400" dirty="0"/>
          </a:p>
          <a:p>
            <a:r>
              <a:rPr lang="es-UY" sz="3400" dirty="0"/>
              <a:t>Sólo se aplicará toda vez que el trabajador desarrolle efectivamente las tareas en horario nocturno (22.00 a 6.00) por más de cinco horas consecutivas por jornada de labor. </a:t>
            </a:r>
            <a:endParaRPr lang="es-ES" sz="3400" dirty="0"/>
          </a:p>
        </p:txBody>
      </p:sp>
    </p:spTree>
    <p:extLst>
      <p:ext uri="{BB962C8B-B14F-4D97-AF65-F5344CB8AC3E}">
        <p14:creationId xmlns:p14="http://schemas.microsoft.com/office/powerpoint/2010/main" val="9323540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62500" lnSpcReduction="20000"/>
          </a:bodyPr>
          <a:lstStyle/>
          <a:p>
            <a:r>
              <a:rPr lang="es-UY" sz="3800" dirty="0"/>
              <a:t>Decreto 234/2015</a:t>
            </a:r>
          </a:p>
          <a:p>
            <a:endParaRPr lang="es-UY" dirty="0"/>
          </a:p>
          <a:p>
            <a:r>
              <a:rPr lang="es-UY" sz="3800" dirty="0"/>
              <a:t>Base de cálculo.  </a:t>
            </a:r>
          </a:p>
          <a:p>
            <a:pPr lvl="1"/>
            <a:r>
              <a:rPr lang="es-UY" sz="3200" dirty="0"/>
              <a:t>La sobretasa mínima del 20% se calculará sobre el salario básico que perciba el trabajador.  Para el caso de remuneración por comisiones o destajo, el salario básico deberá determinarse por el promedio de lo percibido en cada jornada.</a:t>
            </a:r>
          </a:p>
          <a:p>
            <a:r>
              <a:rPr lang="es-UY" sz="3800" dirty="0"/>
              <a:t>Cómputo del trabajo nocturno</a:t>
            </a:r>
          </a:p>
          <a:p>
            <a:pPr lvl="1"/>
            <a:r>
              <a:rPr lang="es-UY" sz="3200" dirty="0"/>
              <a:t>Una vez que se superen las cinco horas consecutivas de labor en el lapso de 22 a 6 horas, se aplicará la sobretasa del 20% sobre todo el tiempo trabajado en el rango horario referido. A estos efectos, el tiempo de descanso en la jornada continua se considera trabajo nocturno si se cumple en el horario señalado precedentemente.</a:t>
            </a:r>
            <a:endParaRPr lang="es-MX" sz="3200" dirty="0"/>
          </a:p>
          <a:p>
            <a:endParaRPr lang="es-MX" sz="3300" dirty="0"/>
          </a:p>
          <a:p>
            <a:r>
              <a:rPr lang="es-MX" sz="3800" dirty="0"/>
              <a:t>Nuevo Proyecto de Ley</a:t>
            </a:r>
          </a:p>
          <a:p>
            <a:endParaRPr lang="es-UY" sz="3300" dirty="0"/>
          </a:p>
        </p:txBody>
      </p:sp>
      <p:sp>
        <p:nvSpPr>
          <p:cNvPr id="4" name="1 Título"/>
          <p:cNvSpPr>
            <a:spLocks noGrp="1"/>
          </p:cNvSpPr>
          <p:nvPr>
            <p:ph type="title"/>
          </p:nvPr>
        </p:nvSpPr>
        <p:spPr>
          <a:xfrm>
            <a:off x="304800" y="457200"/>
            <a:ext cx="8686800" cy="838200"/>
          </a:xfrm>
        </p:spPr>
        <p:txBody>
          <a:bodyPr/>
          <a:lstStyle/>
          <a:p>
            <a:r>
              <a:rPr lang="es-ES" dirty="0"/>
              <a:t>Bonificaciones - Nocturnidad</a:t>
            </a:r>
          </a:p>
        </p:txBody>
      </p:sp>
    </p:spTree>
    <p:extLst>
      <p:ext uri="{BB962C8B-B14F-4D97-AF65-F5344CB8AC3E}">
        <p14:creationId xmlns:p14="http://schemas.microsoft.com/office/powerpoint/2010/main" val="1079123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Comisiones</a:t>
            </a:r>
          </a:p>
        </p:txBody>
      </p:sp>
      <p:sp>
        <p:nvSpPr>
          <p:cNvPr id="3" name="2 Marcador de contenido"/>
          <p:cNvSpPr>
            <a:spLocks noGrp="1"/>
          </p:cNvSpPr>
          <p:nvPr>
            <p:ph idx="1"/>
          </p:nvPr>
        </p:nvSpPr>
        <p:spPr/>
        <p:txBody>
          <a:bodyPr>
            <a:normAutofit/>
          </a:bodyPr>
          <a:lstStyle/>
          <a:p>
            <a:r>
              <a:rPr lang="es-ES" sz="2400" dirty="0"/>
              <a:t>Retribución en proporción al volumen de operaciones</a:t>
            </a:r>
          </a:p>
          <a:p>
            <a:r>
              <a:rPr lang="es-ES" sz="2400" dirty="0"/>
              <a:t>Del empleado / de la empresa</a:t>
            </a:r>
          </a:p>
          <a:p>
            <a:r>
              <a:rPr lang="es-ES" sz="2400" dirty="0"/>
              <a:t>Normas específicas para viajantes y vendedores</a:t>
            </a:r>
          </a:p>
          <a:p>
            <a:r>
              <a:rPr lang="es-ES" sz="2400" dirty="0"/>
              <a:t>Retribución exclusiva?</a:t>
            </a:r>
          </a:p>
        </p:txBody>
      </p:sp>
    </p:spTree>
    <p:extLst>
      <p:ext uri="{BB962C8B-B14F-4D97-AF65-F5344CB8AC3E}">
        <p14:creationId xmlns:p14="http://schemas.microsoft.com/office/powerpoint/2010/main" val="32438614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Propina</a:t>
            </a:r>
          </a:p>
        </p:txBody>
      </p:sp>
      <p:sp>
        <p:nvSpPr>
          <p:cNvPr id="3" name="2 Marcador de contenido"/>
          <p:cNvSpPr>
            <a:spLocks noGrp="1"/>
          </p:cNvSpPr>
          <p:nvPr>
            <p:ph idx="1"/>
          </p:nvPr>
        </p:nvSpPr>
        <p:spPr/>
        <p:txBody>
          <a:bodyPr/>
          <a:lstStyle/>
          <a:p>
            <a:r>
              <a:rPr lang="es-ES" sz="2400" dirty="0"/>
              <a:t>¿Cuándo es salario?</a:t>
            </a:r>
          </a:p>
          <a:p>
            <a:r>
              <a:rPr lang="es-ES" sz="2400" dirty="0"/>
              <a:t>Exclusión del aguinaldo</a:t>
            </a:r>
          </a:p>
          <a:p>
            <a:r>
              <a:rPr lang="es-ES" sz="2400" dirty="0"/>
              <a:t>Liquidación (monto?)</a:t>
            </a:r>
          </a:p>
          <a:p>
            <a:r>
              <a:rPr lang="es-ES" sz="2400" dirty="0"/>
              <a:t>CESS (arts. 6 y 7 Decreto 113/96)</a:t>
            </a:r>
          </a:p>
          <a:p>
            <a:pPr lvl="1"/>
            <a:r>
              <a:rPr lang="es-ES" sz="2400" dirty="0"/>
              <a:t>3 BFC (mes, 25 jornales o 220 horas)</a:t>
            </a:r>
          </a:p>
          <a:p>
            <a:pPr lvl="1"/>
            <a:r>
              <a:rPr lang="es-ES" sz="2400" dirty="0"/>
              <a:t>Determinadas tareas cuando sea la principal en la empresa</a:t>
            </a:r>
          </a:p>
          <a:p>
            <a:endParaRPr lang="es-ES" dirty="0"/>
          </a:p>
        </p:txBody>
      </p:sp>
    </p:spTree>
    <p:extLst>
      <p:ext uri="{BB962C8B-B14F-4D97-AF65-F5344CB8AC3E}">
        <p14:creationId xmlns:p14="http://schemas.microsoft.com/office/powerpoint/2010/main" val="22760116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Propina</a:t>
            </a:r>
          </a:p>
        </p:txBody>
      </p:sp>
      <p:sp>
        <p:nvSpPr>
          <p:cNvPr id="3" name="2 Marcador de contenido"/>
          <p:cNvSpPr>
            <a:spLocks noGrp="1"/>
          </p:cNvSpPr>
          <p:nvPr>
            <p:ph idx="1"/>
          </p:nvPr>
        </p:nvSpPr>
        <p:spPr/>
        <p:txBody>
          <a:bodyPr>
            <a:normAutofit/>
          </a:bodyPr>
          <a:lstStyle/>
          <a:p>
            <a:r>
              <a:rPr lang="es-ES" sz="2400" dirty="0"/>
              <a:t>Gastronomía: mozos</a:t>
            </a:r>
          </a:p>
          <a:p>
            <a:r>
              <a:rPr lang="es-ES" sz="2400" dirty="0"/>
              <a:t>Hotelería: Mucamas, Maleteros, pisteros, mozos de bar o cafetería, recepcionistas, conserjes.</a:t>
            </a:r>
          </a:p>
          <a:p>
            <a:r>
              <a:rPr lang="es-ES" sz="2400" dirty="0"/>
              <a:t>Estaciones de servicio: personal de pista</a:t>
            </a:r>
          </a:p>
          <a:p>
            <a:r>
              <a:rPr lang="es-ES" sz="2400" dirty="0" err="1"/>
              <a:t>Remises</a:t>
            </a:r>
            <a:r>
              <a:rPr lang="es-ES" sz="2400" dirty="0"/>
              <a:t> (todo el país), taxímetros (interior)</a:t>
            </a:r>
          </a:p>
          <a:p>
            <a:r>
              <a:rPr lang="es-ES" sz="2400" dirty="0"/>
              <a:t>Peluquerías y salones de belleza</a:t>
            </a:r>
          </a:p>
          <a:p>
            <a:r>
              <a:rPr lang="es-ES" sz="2400" dirty="0"/>
              <a:t>Reparto a domicilio</a:t>
            </a:r>
          </a:p>
          <a:p>
            <a:r>
              <a:rPr lang="es-ES" sz="2400" dirty="0"/>
              <a:t>Espectáculos públicos (porteros y acomodadores)</a:t>
            </a:r>
          </a:p>
          <a:p>
            <a:r>
              <a:rPr lang="es-ES" sz="2400" dirty="0"/>
              <a:t>Transporte colectivo pasajeros (maleteros)</a:t>
            </a:r>
          </a:p>
          <a:p>
            <a:r>
              <a:rPr lang="es-ES" sz="2400" dirty="0"/>
              <a:t>Casinos explotados por particulares</a:t>
            </a:r>
          </a:p>
          <a:p>
            <a:endParaRPr lang="es-ES" sz="2400" dirty="0"/>
          </a:p>
        </p:txBody>
      </p:sp>
    </p:spTree>
    <p:extLst>
      <p:ext uri="{BB962C8B-B14F-4D97-AF65-F5344CB8AC3E}">
        <p14:creationId xmlns:p14="http://schemas.microsoft.com/office/powerpoint/2010/main" val="42069339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Viáticos</a:t>
            </a:r>
          </a:p>
        </p:txBody>
      </p:sp>
      <p:sp>
        <p:nvSpPr>
          <p:cNvPr id="3" name="2 Marcador de contenido"/>
          <p:cNvSpPr>
            <a:spLocks noGrp="1"/>
          </p:cNvSpPr>
          <p:nvPr>
            <p:ph idx="1"/>
          </p:nvPr>
        </p:nvSpPr>
        <p:spPr>
          <a:xfrm>
            <a:off x="457200" y="1268760"/>
            <a:ext cx="8229600" cy="4857403"/>
          </a:xfrm>
        </p:spPr>
        <p:txBody>
          <a:bodyPr>
            <a:normAutofit fontScale="77500" lnSpcReduction="20000"/>
          </a:bodyPr>
          <a:lstStyle/>
          <a:p>
            <a:pPr algn="just"/>
            <a:r>
              <a:rPr lang="es-ES" sz="3100" dirty="0"/>
              <a:t>Cantidad de dinero que se entrega al empleado que debe desempeñar sus cometidos fuera de la sede de su empleo, para compensar los gastos y fatigas especiales que origina el lugar donde presta sus servicios</a:t>
            </a:r>
          </a:p>
          <a:p>
            <a:pPr algn="just"/>
            <a:r>
              <a:rPr lang="es-ES" sz="3100" dirty="0"/>
              <a:t>Partida fija, </a:t>
            </a:r>
            <a:r>
              <a:rPr lang="es-ES" sz="3100" dirty="0" err="1"/>
              <a:t>fortfaire</a:t>
            </a:r>
            <a:r>
              <a:rPr lang="es-ES" sz="3100" dirty="0"/>
              <a:t> ≠ a pie de lista, con rendición de cuentas</a:t>
            </a:r>
          </a:p>
          <a:p>
            <a:pPr algn="just"/>
            <a:r>
              <a:rPr lang="es-ES" sz="3100" dirty="0"/>
              <a:t>Liquidación</a:t>
            </a:r>
          </a:p>
          <a:p>
            <a:pPr algn="just"/>
            <a:r>
              <a:rPr lang="es-ES" sz="3100" dirty="0"/>
              <a:t>CESS (art. 157 Ley 16.713)</a:t>
            </a:r>
          </a:p>
          <a:p>
            <a:pPr lvl="1" algn="just"/>
            <a:r>
              <a:rPr lang="es-ES" dirty="0"/>
              <a:t>50% dentro del país; 25% fuera del país</a:t>
            </a:r>
          </a:p>
          <a:p>
            <a:pPr lvl="1" algn="just"/>
            <a:r>
              <a:rPr lang="es-ES" dirty="0"/>
              <a:t>Excepción: rendición de cuentas o prueba fehaciente de calidad indemnizatoria</a:t>
            </a:r>
          </a:p>
          <a:p>
            <a:pPr algn="just"/>
            <a:r>
              <a:rPr lang="es-ES" sz="3100" dirty="0"/>
              <a:t>IRPF (numeral 48 Resolución 662/2007)</a:t>
            </a:r>
          </a:p>
          <a:p>
            <a:pPr lvl="1" algn="just"/>
            <a:r>
              <a:rPr lang="es-ES" dirty="0"/>
              <a:t>agrega pernocte</a:t>
            </a:r>
          </a:p>
        </p:txBody>
      </p:sp>
    </p:spTree>
    <p:extLst>
      <p:ext uri="{BB962C8B-B14F-4D97-AF65-F5344CB8AC3E}">
        <p14:creationId xmlns:p14="http://schemas.microsoft.com/office/powerpoint/2010/main" val="33300702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Quebranto de caja</a:t>
            </a:r>
          </a:p>
        </p:txBody>
      </p:sp>
      <p:sp>
        <p:nvSpPr>
          <p:cNvPr id="3" name="2 Marcador de contenido"/>
          <p:cNvSpPr>
            <a:spLocks noGrp="1"/>
          </p:cNvSpPr>
          <p:nvPr>
            <p:ph idx="1"/>
          </p:nvPr>
        </p:nvSpPr>
        <p:spPr/>
        <p:txBody>
          <a:bodyPr>
            <a:normAutofit/>
          </a:bodyPr>
          <a:lstStyle/>
          <a:p>
            <a:pPr algn="just"/>
            <a:r>
              <a:rPr lang="es-ES" sz="2400" dirty="0"/>
              <a:t>Suma que se asigna al empleado para resarcirlo de los eventuales errores o inadvertencias que casi inevitablemente, comete en el desempeño de sus funciones</a:t>
            </a:r>
          </a:p>
          <a:p>
            <a:pPr algn="just"/>
            <a:r>
              <a:rPr lang="es-ES" sz="2400" dirty="0"/>
              <a:t>Liquidación</a:t>
            </a:r>
          </a:p>
          <a:p>
            <a:pPr algn="just"/>
            <a:r>
              <a:rPr lang="es-ES" sz="2400" dirty="0"/>
              <a:t>CESS (art. 159)</a:t>
            </a:r>
          </a:p>
          <a:p>
            <a:pPr lvl="1" algn="just"/>
            <a:r>
              <a:rPr lang="es-ES" sz="2400" dirty="0"/>
              <a:t>Lo efectivamente percibido por el empleado</a:t>
            </a:r>
          </a:p>
        </p:txBody>
      </p:sp>
    </p:spTree>
    <p:extLst>
      <p:ext uri="{BB962C8B-B14F-4D97-AF65-F5344CB8AC3E}">
        <p14:creationId xmlns:p14="http://schemas.microsoft.com/office/powerpoint/2010/main" val="23348543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Habilitaciones (Ley 12.840)</a:t>
            </a:r>
          </a:p>
        </p:txBody>
      </p:sp>
      <p:sp>
        <p:nvSpPr>
          <p:cNvPr id="3" name="2 Marcador de contenido"/>
          <p:cNvSpPr>
            <a:spLocks noGrp="1"/>
          </p:cNvSpPr>
          <p:nvPr>
            <p:ph idx="1"/>
          </p:nvPr>
        </p:nvSpPr>
        <p:spPr/>
        <p:txBody>
          <a:bodyPr>
            <a:normAutofit/>
          </a:bodyPr>
          <a:lstStyle/>
          <a:p>
            <a:r>
              <a:rPr lang="es-ES" sz="2400" dirty="0"/>
              <a:t>Porcentaje sobre las utilidades líquidas obtenidas por la empresa</a:t>
            </a:r>
          </a:p>
          <a:p>
            <a:r>
              <a:rPr lang="es-ES" sz="2400" dirty="0"/>
              <a:t>No inclusión en el aguinaldo</a:t>
            </a:r>
          </a:p>
        </p:txBody>
      </p:sp>
    </p:spTree>
    <p:extLst>
      <p:ext uri="{BB962C8B-B14F-4D97-AF65-F5344CB8AC3E}">
        <p14:creationId xmlns:p14="http://schemas.microsoft.com/office/powerpoint/2010/main" val="12025696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Gratificaciones</a:t>
            </a:r>
          </a:p>
        </p:txBody>
      </p:sp>
      <p:sp>
        <p:nvSpPr>
          <p:cNvPr id="3" name="2 Marcador de contenido"/>
          <p:cNvSpPr>
            <a:spLocks noGrp="1"/>
          </p:cNvSpPr>
          <p:nvPr>
            <p:ph idx="1"/>
          </p:nvPr>
        </p:nvSpPr>
        <p:spPr/>
        <p:txBody>
          <a:bodyPr>
            <a:normAutofit/>
          </a:bodyPr>
          <a:lstStyle/>
          <a:p>
            <a:r>
              <a:rPr lang="es-ES" sz="2400" dirty="0"/>
              <a:t>Título gratuito / título oneroso</a:t>
            </a:r>
          </a:p>
          <a:p>
            <a:r>
              <a:rPr lang="es-ES" sz="2400" dirty="0"/>
              <a:t>Periódicas / no periódicas</a:t>
            </a:r>
          </a:p>
        </p:txBody>
      </p:sp>
    </p:spTree>
    <p:extLst>
      <p:ext uri="{BB962C8B-B14F-4D97-AF65-F5344CB8AC3E}">
        <p14:creationId xmlns:p14="http://schemas.microsoft.com/office/powerpoint/2010/main" val="4114031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a:t>Relación laboral</a:t>
            </a:r>
          </a:p>
        </p:txBody>
      </p:sp>
      <p:sp>
        <p:nvSpPr>
          <p:cNvPr id="3" name="2 Marcador de contenido"/>
          <p:cNvSpPr>
            <a:spLocks noGrp="1"/>
          </p:cNvSpPr>
          <p:nvPr>
            <p:ph idx="1"/>
          </p:nvPr>
        </p:nvSpPr>
        <p:spPr>
          <a:xfrm>
            <a:off x="251520" y="1556792"/>
            <a:ext cx="8229600" cy="4830763"/>
          </a:xfrm>
        </p:spPr>
        <p:txBody>
          <a:bodyPr>
            <a:normAutofit/>
          </a:bodyPr>
          <a:lstStyle/>
          <a:p>
            <a:r>
              <a:rPr lang="es-UY" sz="2800" dirty="0"/>
              <a:t>¿Qué es la relación laboral?</a:t>
            </a:r>
          </a:p>
          <a:p>
            <a:pPr lvl="1"/>
            <a:endParaRPr lang="es-UY" sz="2400" dirty="0"/>
          </a:p>
          <a:p>
            <a:r>
              <a:rPr lang="es-MX" sz="2800" dirty="0"/>
              <a:t>Sujetos o Actores del Derecho de Trabajo</a:t>
            </a:r>
          </a:p>
          <a:p>
            <a:pPr lvl="1"/>
            <a:r>
              <a:rPr lang="es-MX" sz="2400" dirty="0"/>
              <a:t>Trabajador</a:t>
            </a:r>
          </a:p>
          <a:p>
            <a:pPr lvl="2"/>
            <a:r>
              <a:rPr lang="es-MX" dirty="0"/>
              <a:t>Relación de Trabajo “</a:t>
            </a:r>
            <a:r>
              <a:rPr lang="es-MX" dirty="0" err="1"/>
              <a:t>intuitu</a:t>
            </a:r>
            <a:r>
              <a:rPr lang="es-MX" dirty="0"/>
              <a:t> </a:t>
            </a:r>
            <a:r>
              <a:rPr lang="es-MX" dirty="0" err="1"/>
              <a:t>personae</a:t>
            </a:r>
            <a:r>
              <a:rPr lang="es-MX" dirty="0"/>
              <a:t>”</a:t>
            </a:r>
            <a:endParaRPr lang="es-MX" sz="1800" dirty="0"/>
          </a:p>
          <a:p>
            <a:pPr lvl="1"/>
            <a:endParaRPr lang="es-419" sz="2400" dirty="0"/>
          </a:p>
          <a:p>
            <a:pPr lvl="1"/>
            <a:r>
              <a:rPr lang="es-419" sz="2400" dirty="0"/>
              <a:t>Empleador</a:t>
            </a:r>
          </a:p>
          <a:p>
            <a:pPr lvl="1"/>
            <a:endParaRPr lang="es-419" sz="2400" dirty="0"/>
          </a:p>
          <a:p>
            <a:pPr lvl="1"/>
            <a:r>
              <a:rPr lang="es-419" sz="2400" dirty="0"/>
              <a:t>Estado</a:t>
            </a:r>
          </a:p>
          <a:p>
            <a:pPr lvl="1"/>
            <a:endParaRPr lang="es-UY" sz="2000" dirty="0"/>
          </a:p>
          <a:p>
            <a:pPr lvl="1"/>
            <a:endParaRPr lang="es-UY" sz="2000" dirty="0"/>
          </a:p>
          <a:p>
            <a:endParaRPr lang="es-UY" sz="2400" dirty="0"/>
          </a:p>
          <a:p>
            <a:endParaRPr lang="es-UY" sz="2400" dirty="0"/>
          </a:p>
          <a:p>
            <a:pPr lvl="1"/>
            <a:endParaRPr lang="es-UY" sz="2400" dirty="0"/>
          </a:p>
          <a:p>
            <a:pPr marL="457200" lvl="1" indent="0">
              <a:buNone/>
            </a:pPr>
            <a:endParaRPr lang="es-UY" sz="2400" dirty="0"/>
          </a:p>
          <a:p>
            <a:pPr lvl="1"/>
            <a:endParaRPr lang="es-UY" sz="2400" dirty="0"/>
          </a:p>
        </p:txBody>
      </p:sp>
    </p:spTree>
    <p:extLst>
      <p:ext uri="{BB962C8B-B14F-4D97-AF65-F5344CB8AC3E}">
        <p14:creationId xmlns:p14="http://schemas.microsoft.com/office/powerpoint/2010/main" val="4258670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a:t>Principios del derecho del trabajo</a:t>
            </a:r>
          </a:p>
        </p:txBody>
      </p:sp>
      <p:sp>
        <p:nvSpPr>
          <p:cNvPr id="3" name="2 Marcador de contenido"/>
          <p:cNvSpPr>
            <a:spLocks noGrp="1"/>
          </p:cNvSpPr>
          <p:nvPr>
            <p:ph idx="1"/>
          </p:nvPr>
        </p:nvSpPr>
        <p:spPr>
          <a:xfrm>
            <a:off x="251520" y="1556792"/>
            <a:ext cx="8229600" cy="4830763"/>
          </a:xfrm>
        </p:spPr>
        <p:txBody>
          <a:bodyPr>
            <a:normAutofit/>
          </a:bodyPr>
          <a:lstStyle/>
          <a:p>
            <a:r>
              <a:rPr lang="es-UY" sz="2400" dirty="0"/>
              <a:t>Principio protector</a:t>
            </a:r>
          </a:p>
          <a:p>
            <a:pPr lvl="1"/>
            <a:r>
              <a:rPr lang="es-UY" sz="2000" dirty="0"/>
              <a:t>In dubio pro operario</a:t>
            </a:r>
          </a:p>
          <a:p>
            <a:pPr lvl="1"/>
            <a:r>
              <a:rPr lang="es-UY" sz="2000" dirty="0"/>
              <a:t>Aplicación de la norma más beneficiosa</a:t>
            </a:r>
          </a:p>
          <a:p>
            <a:pPr lvl="1"/>
            <a:r>
              <a:rPr lang="es-MX" sz="2000" dirty="0"/>
              <a:t>Regla de la condición más beneficiosa</a:t>
            </a:r>
            <a:endParaRPr lang="es-UY" sz="2000" dirty="0"/>
          </a:p>
          <a:p>
            <a:pPr lvl="1"/>
            <a:endParaRPr lang="es-UY" sz="2000" dirty="0"/>
          </a:p>
          <a:p>
            <a:r>
              <a:rPr lang="es-MX" sz="2400" dirty="0"/>
              <a:t>Principio de irrenunciabilidad de los derechos</a:t>
            </a:r>
          </a:p>
          <a:p>
            <a:endParaRPr lang="es-UY" sz="2400" dirty="0"/>
          </a:p>
          <a:p>
            <a:r>
              <a:rPr lang="es-UY" sz="2400" dirty="0"/>
              <a:t>Principio de continuidad</a:t>
            </a:r>
          </a:p>
          <a:p>
            <a:endParaRPr lang="es-UY" sz="2400" dirty="0"/>
          </a:p>
          <a:p>
            <a:r>
              <a:rPr lang="es-UY" sz="2400" dirty="0"/>
              <a:t>Principio de realidad</a:t>
            </a:r>
          </a:p>
          <a:p>
            <a:pPr lvl="1"/>
            <a:endParaRPr lang="es-UY" sz="2000" dirty="0"/>
          </a:p>
          <a:p>
            <a:endParaRPr lang="es-UY" sz="2400" dirty="0"/>
          </a:p>
          <a:p>
            <a:endParaRPr lang="es-UY" sz="2400" dirty="0"/>
          </a:p>
          <a:p>
            <a:pPr lvl="1"/>
            <a:endParaRPr lang="es-UY" sz="2400" dirty="0"/>
          </a:p>
          <a:p>
            <a:pPr marL="457200" lvl="1" indent="0">
              <a:buNone/>
            </a:pPr>
            <a:endParaRPr lang="es-UY" sz="2400" dirty="0"/>
          </a:p>
          <a:p>
            <a:pPr lvl="1"/>
            <a:endParaRPr lang="es-UY" sz="2400" dirty="0"/>
          </a:p>
        </p:txBody>
      </p:sp>
    </p:spTree>
    <p:extLst>
      <p:ext uri="{BB962C8B-B14F-4D97-AF65-F5344CB8AC3E}">
        <p14:creationId xmlns:p14="http://schemas.microsoft.com/office/powerpoint/2010/main" val="2419241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a:t>FORMAS DE CONTRATACIÓN</a:t>
            </a:r>
          </a:p>
        </p:txBody>
      </p:sp>
      <p:sp>
        <p:nvSpPr>
          <p:cNvPr id="3" name="2 Marcador de contenido"/>
          <p:cNvSpPr>
            <a:spLocks noGrp="1"/>
          </p:cNvSpPr>
          <p:nvPr>
            <p:ph idx="1"/>
          </p:nvPr>
        </p:nvSpPr>
        <p:spPr/>
        <p:txBody>
          <a:bodyPr/>
          <a:lstStyle/>
          <a:p>
            <a:r>
              <a:rPr lang="es-UY" sz="2400" dirty="0"/>
              <a:t>Principios aplicables:</a:t>
            </a:r>
          </a:p>
          <a:p>
            <a:pPr lvl="1"/>
            <a:r>
              <a:rPr lang="es-UY" sz="2400" dirty="0"/>
              <a:t>Contratación a plazo es de excepción</a:t>
            </a:r>
          </a:p>
          <a:p>
            <a:pPr lvl="1"/>
            <a:r>
              <a:rPr lang="es-UY" sz="2400" dirty="0"/>
              <a:t>Conversión automática en caso de sucesión</a:t>
            </a:r>
          </a:p>
          <a:p>
            <a:pPr lvl="1"/>
            <a:r>
              <a:rPr lang="es-UY" sz="2400" dirty="0"/>
              <a:t>Debe constar por escrito (no es obligatorio)</a:t>
            </a:r>
          </a:p>
          <a:p>
            <a:pPr lvl="1"/>
            <a:r>
              <a:rPr lang="es-UY" sz="2400" dirty="0"/>
              <a:t>Oportunidad para su celebración</a:t>
            </a:r>
          </a:p>
          <a:p>
            <a:pPr lvl="1"/>
            <a:r>
              <a:rPr lang="es-UY" sz="2400" dirty="0"/>
              <a:t>Derechos del trabajador temporal</a:t>
            </a:r>
          </a:p>
          <a:p>
            <a:endParaRPr lang="es-UY" sz="2400" dirty="0"/>
          </a:p>
          <a:p>
            <a:r>
              <a:rPr lang="es-UY" sz="2400" dirty="0"/>
              <a:t>Contratación a prueba</a:t>
            </a:r>
          </a:p>
          <a:p>
            <a:pPr lvl="1"/>
            <a:r>
              <a:rPr lang="es-UY" sz="2400" dirty="0"/>
              <a:t>No superior a los 90 días</a:t>
            </a:r>
          </a:p>
          <a:p>
            <a:pPr lvl="1"/>
            <a:r>
              <a:rPr lang="es-UY" sz="2400" dirty="0"/>
              <a:t>Puede rescindirse sin responsabilidad</a:t>
            </a:r>
          </a:p>
        </p:txBody>
      </p:sp>
    </p:spTree>
    <p:extLst>
      <p:ext uri="{BB962C8B-B14F-4D97-AF65-F5344CB8AC3E}">
        <p14:creationId xmlns:p14="http://schemas.microsoft.com/office/powerpoint/2010/main" val="3501789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Y" dirty="0"/>
              <a:t>FORMAS DE CONTRATACIÓN</a:t>
            </a:r>
          </a:p>
        </p:txBody>
      </p:sp>
      <p:sp>
        <p:nvSpPr>
          <p:cNvPr id="3" name="2 Marcador de contenido"/>
          <p:cNvSpPr>
            <a:spLocks noGrp="1"/>
          </p:cNvSpPr>
          <p:nvPr>
            <p:ph idx="1"/>
          </p:nvPr>
        </p:nvSpPr>
        <p:spPr/>
        <p:txBody>
          <a:bodyPr>
            <a:normAutofit lnSpcReduction="10000"/>
          </a:bodyPr>
          <a:lstStyle/>
          <a:p>
            <a:r>
              <a:rPr lang="es-UY" sz="2400" dirty="0"/>
              <a:t>Contrato a plazo</a:t>
            </a:r>
          </a:p>
          <a:p>
            <a:pPr lvl="1"/>
            <a:r>
              <a:rPr lang="es-UY" sz="2400" dirty="0"/>
              <a:t>Debe ser justificado</a:t>
            </a:r>
          </a:p>
          <a:p>
            <a:pPr lvl="1"/>
            <a:r>
              <a:rPr lang="es-UY" sz="2400" dirty="0"/>
              <a:t>Por una tarea excepcional</a:t>
            </a:r>
          </a:p>
          <a:p>
            <a:pPr lvl="1"/>
            <a:r>
              <a:rPr lang="es-UY" sz="2400" dirty="0"/>
              <a:t>Prórrogas?</a:t>
            </a:r>
          </a:p>
          <a:p>
            <a:pPr lvl="1"/>
            <a:endParaRPr lang="es-UY" sz="2400" dirty="0"/>
          </a:p>
          <a:p>
            <a:pPr lvl="1"/>
            <a:r>
              <a:rPr lang="es-UY" sz="2400" dirty="0"/>
              <a:t>Ventaja</a:t>
            </a:r>
          </a:p>
          <a:p>
            <a:pPr lvl="2"/>
            <a:r>
              <a:rPr lang="es-UY" sz="2200" dirty="0"/>
              <a:t>No genera derecho a IPD cuando culmina el plazo</a:t>
            </a:r>
          </a:p>
          <a:p>
            <a:pPr lvl="1"/>
            <a:endParaRPr lang="es-UY" sz="2400" dirty="0"/>
          </a:p>
          <a:p>
            <a:pPr lvl="1"/>
            <a:r>
              <a:rPr lang="es-UY" sz="2400" dirty="0"/>
              <a:t>Desventaja</a:t>
            </a:r>
          </a:p>
          <a:p>
            <a:pPr lvl="2"/>
            <a:r>
              <a:rPr lang="es-UY" sz="2200" dirty="0"/>
              <a:t>En caso de rescisión anticipada sin justa causa, debe indemnizarse </a:t>
            </a:r>
          </a:p>
          <a:p>
            <a:pPr lvl="1"/>
            <a:endParaRPr lang="es-UY" sz="2400" dirty="0"/>
          </a:p>
          <a:p>
            <a:endParaRPr lang="es-UY" sz="2400" dirty="0"/>
          </a:p>
        </p:txBody>
      </p:sp>
    </p:spTree>
    <p:extLst>
      <p:ext uri="{BB962C8B-B14F-4D97-AF65-F5344CB8AC3E}">
        <p14:creationId xmlns:p14="http://schemas.microsoft.com/office/powerpoint/2010/main" val="154210037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iajes">
  <a:themeElements>
    <a:clrScheme name="Viajes">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Viajes">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850</TotalTime>
  <Words>2880</Words>
  <Application>Microsoft Office PowerPoint</Application>
  <PresentationFormat>Presentación en pantalla (4:3)</PresentationFormat>
  <Paragraphs>430</Paragraphs>
  <Slides>59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59</vt:i4>
      </vt:variant>
    </vt:vector>
  </HeadingPairs>
  <TitlesOfParts>
    <vt:vector size="64" baseType="lpstr">
      <vt:lpstr>Franklin Gothic Book</vt:lpstr>
      <vt:lpstr>Franklin Gothic Medium</vt:lpstr>
      <vt:lpstr>Wingdings</vt:lpstr>
      <vt:lpstr>Wingdings 2</vt:lpstr>
      <vt:lpstr>Viajes</vt:lpstr>
      <vt:lpstr>LIQUIDACIÓN  DE HABERES   Y dERECHO LABORAL APLICADO</vt:lpstr>
      <vt:lpstr>FUENTES (COMUNES)</vt:lpstr>
      <vt:lpstr>Trabajo: Derecho fundamental </vt:lpstr>
      <vt:lpstr>Trabajo: Derecho fundamental </vt:lpstr>
      <vt:lpstr>FUENTES (ESPECÍFICAS)</vt:lpstr>
      <vt:lpstr>Relación laboral</vt:lpstr>
      <vt:lpstr>Principios del derecho del trabajo</vt:lpstr>
      <vt:lpstr>FORMAS DE CONTRATACIÓN</vt:lpstr>
      <vt:lpstr>FORMAS DE CONTRATACIÓN</vt:lpstr>
      <vt:lpstr>FORMAS DE CONTRATACIÓN</vt:lpstr>
      <vt:lpstr>Rescisión anticipada de contrato a plazo</vt:lpstr>
      <vt:lpstr>Rescisión contrato a prueba</vt:lpstr>
      <vt:lpstr>FORMAS DE CONTRATACIÓN</vt:lpstr>
      <vt:lpstr>Empleador – PODER DISCIPLINARIO</vt:lpstr>
      <vt:lpstr>Falta disciplinaria</vt:lpstr>
      <vt:lpstr>Extinción de la sanción</vt:lpstr>
      <vt:lpstr>Sanciones morales</vt:lpstr>
      <vt:lpstr>Ley 19.172 – LeY DEL CANNABIS</vt:lpstr>
      <vt:lpstr>Ley 19.172 – LeY DEL CANNABIS</vt:lpstr>
      <vt:lpstr>Suspensión</vt:lpstr>
      <vt:lpstr>Suspensión preventiva</vt:lpstr>
      <vt:lpstr>OTRAS SANCIONES</vt:lpstr>
      <vt:lpstr>Límites al poder disciplinario</vt:lpstr>
      <vt:lpstr>jus variandi</vt:lpstr>
      <vt:lpstr>jus variandi</vt:lpstr>
      <vt:lpstr>jus variandi</vt:lpstr>
      <vt:lpstr>jus variandi</vt:lpstr>
      <vt:lpstr>jus variandi</vt:lpstr>
      <vt:lpstr>jus variandi</vt:lpstr>
      <vt:lpstr>CONCEPTOS</vt:lpstr>
      <vt:lpstr>SALARIO</vt:lpstr>
      <vt:lpstr>MATERIA GRAVADA (BPS)</vt:lpstr>
      <vt:lpstr>Ingresos (dgi)</vt:lpstr>
      <vt:lpstr>Morfología</vt:lpstr>
      <vt:lpstr>Fijación del salario</vt:lpstr>
      <vt:lpstr>Consejos de Salarios</vt:lpstr>
      <vt:lpstr>Consejos de Salarios</vt:lpstr>
      <vt:lpstr>Consejos de Salarios</vt:lpstr>
      <vt:lpstr>Salario en dólares</vt:lpstr>
      <vt:lpstr>Vivienda</vt:lpstr>
      <vt:lpstr>Alimentación</vt:lpstr>
      <vt:lpstr>Partidas del 167 de la Ley 16.713</vt:lpstr>
      <vt:lpstr>Partidas del 167 de la Ley 16.713</vt:lpstr>
      <vt:lpstr>Partidas del 167 de la Ley 16.713</vt:lpstr>
      <vt:lpstr>Modificación art. 167 ALIMENTACIÓN</vt:lpstr>
      <vt:lpstr>Partidas del 167 de la Ley 16.713</vt:lpstr>
      <vt:lpstr>Vestimenta (uniformes y ropa de trabajo)</vt:lpstr>
      <vt:lpstr>Transporte</vt:lpstr>
      <vt:lpstr>Asistencia médica</vt:lpstr>
      <vt:lpstr>Primas</vt:lpstr>
      <vt:lpstr>Bonificaciones</vt:lpstr>
      <vt:lpstr>Bonificaciones - Nocturnidad</vt:lpstr>
      <vt:lpstr>Comisiones</vt:lpstr>
      <vt:lpstr>Propina</vt:lpstr>
      <vt:lpstr>Propina</vt:lpstr>
      <vt:lpstr>Viáticos</vt:lpstr>
      <vt:lpstr>Quebranto de caja</vt:lpstr>
      <vt:lpstr>Habilitaciones (Ley 12.840)</vt:lpstr>
      <vt:lpstr>Gratificaciones</vt:lpstr>
    </vt:vector>
  </TitlesOfParts>
  <Company>Guyer &amp; Regules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LIQUIDACIÓN  DE HABERES   Y dERECHO LABORAL APLICADO</dc:title>
  <dc:creator>Santiago Madalena</dc:creator>
  <cp:lastModifiedBy>Diego Fagundes</cp:lastModifiedBy>
  <cp:revision>49</cp:revision>
  <dcterms:created xsi:type="dcterms:W3CDTF">2017-03-20T16:55:34Z</dcterms:created>
  <dcterms:modified xsi:type="dcterms:W3CDTF">2020-04-08T19:24:18Z</dcterms:modified>
</cp:coreProperties>
</file>