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41" r:id="rId3"/>
    <p:sldId id="342" r:id="rId4"/>
    <p:sldId id="343" r:id="rId5"/>
    <p:sldId id="344" r:id="rId6"/>
    <p:sldId id="345" r:id="rId7"/>
    <p:sldId id="376" r:id="rId8"/>
    <p:sldId id="346" r:id="rId9"/>
    <p:sldId id="347" r:id="rId10"/>
    <p:sldId id="373" r:id="rId11"/>
    <p:sldId id="372" r:id="rId12"/>
    <p:sldId id="348" r:id="rId13"/>
    <p:sldId id="349" r:id="rId14"/>
    <p:sldId id="374" r:id="rId15"/>
    <p:sldId id="375" r:id="rId16"/>
    <p:sldId id="377" r:id="rId17"/>
    <p:sldId id="350" r:id="rId18"/>
    <p:sldId id="351" r:id="rId19"/>
    <p:sldId id="352" r:id="rId20"/>
    <p:sldId id="378" r:id="rId21"/>
    <p:sldId id="379" r:id="rId22"/>
    <p:sldId id="380" r:id="rId23"/>
    <p:sldId id="381" r:id="rId24"/>
    <p:sldId id="354" r:id="rId25"/>
    <p:sldId id="355" r:id="rId26"/>
    <p:sldId id="356" r:id="rId27"/>
    <p:sldId id="357" r:id="rId28"/>
    <p:sldId id="358" r:id="rId29"/>
    <p:sldId id="359" r:id="rId30"/>
    <p:sldId id="360" r:id="rId31"/>
    <p:sldId id="361" r:id="rId32"/>
    <p:sldId id="362" r:id="rId33"/>
    <p:sldId id="363" r:id="rId34"/>
    <p:sldId id="364" r:id="rId35"/>
    <p:sldId id="366" r:id="rId36"/>
    <p:sldId id="367" r:id="rId37"/>
    <p:sldId id="368" r:id="rId38"/>
    <p:sldId id="369" r:id="rId39"/>
    <p:sldId id="370" r:id="rId40"/>
    <p:sldId id="371" r:id="rId41"/>
  </p:sldIdLst>
  <p:sldSz cx="9144000" cy="6858000" type="screen4x3"/>
  <p:notesSz cx="6858000" cy="9144000"/>
  <p:defaultTextStyle>
    <a:defPPr>
      <a:defRPr lang="es-U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1086" y="-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Título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16" name="1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D3D6-445F-4FA5-8F4C-39D6B6AAF03C}" type="datetimeFigureOut">
              <a:rPr lang="es-UY" smtClean="0"/>
              <a:pPr/>
              <a:t>07/05/2020</a:t>
            </a:fld>
            <a:endParaRPr lang="es-UY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15" name="1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6A968D3-D66B-49B5-B8A6-05D6B8BE3618}" type="slidenum">
              <a:rPr lang="es-UY" smtClean="0"/>
              <a:pPr/>
              <a:t>‹Nº›</a:t>
            </a:fld>
            <a:endParaRPr lang="es-U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D3D6-445F-4FA5-8F4C-39D6B6AAF03C}" type="datetimeFigureOut">
              <a:rPr lang="es-UY" smtClean="0"/>
              <a:pPr/>
              <a:t>07/05/2020</a:t>
            </a:fld>
            <a:endParaRPr lang="es-U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68D3-D66B-49B5-B8A6-05D6B8BE3618}" type="slidenum">
              <a:rPr lang="es-UY" smtClean="0"/>
              <a:pPr/>
              <a:t>‹Nº›</a:t>
            </a:fld>
            <a:endParaRPr lang="es-U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D3D6-445F-4FA5-8F4C-39D6B6AAF03C}" type="datetimeFigureOut">
              <a:rPr lang="es-UY" smtClean="0"/>
              <a:pPr/>
              <a:t>07/05/2020</a:t>
            </a:fld>
            <a:endParaRPr lang="es-U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68D3-D66B-49B5-B8A6-05D6B8BE3618}" type="slidenum">
              <a:rPr lang="es-UY" smtClean="0"/>
              <a:pPr/>
              <a:t>‹Nº›</a:t>
            </a:fld>
            <a:endParaRPr lang="es-U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27" name="26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D3D6-445F-4FA5-8F4C-39D6B6AAF03C}" type="datetimeFigureOut">
              <a:rPr lang="es-UY" smtClean="0"/>
              <a:pPr/>
              <a:t>07/05/2020</a:t>
            </a:fld>
            <a:endParaRPr lang="es-UY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s-UY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6A968D3-D66B-49B5-B8A6-05D6B8BE3618}" type="slidenum">
              <a:rPr lang="es-UY" smtClean="0"/>
              <a:pPr/>
              <a:t>‹Nº›</a:t>
            </a:fld>
            <a:endParaRPr lang="es-U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texto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19" name="18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D3D6-445F-4FA5-8F4C-39D6B6AAF03C}" type="datetimeFigureOut">
              <a:rPr lang="es-UY" smtClean="0"/>
              <a:pPr/>
              <a:t>07/05/2020</a:t>
            </a:fld>
            <a:endParaRPr lang="es-UY"/>
          </a:p>
        </p:txBody>
      </p:sp>
      <p:sp>
        <p:nvSpPr>
          <p:cNvPr id="11" name="10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68D3-D66B-49B5-B8A6-05D6B8BE3618}" type="slidenum">
              <a:rPr lang="es-UY" smtClean="0"/>
              <a:pPr/>
              <a:t>‹Nº›</a:t>
            </a:fld>
            <a:endParaRPr lang="es-UY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Título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4" name="13 Marcador de contenido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D3D6-445F-4FA5-8F4C-39D6B6AAF03C}" type="datetimeFigureOut">
              <a:rPr lang="es-UY" smtClean="0"/>
              <a:pPr/>
              <a:t>07/05/2020</a:t>
            </a:fld>
            <a:endParaRPr lang="es-UY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31" name="3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68D3-D66B-49B5-B8A6-05D6B8BE3618}" type="slidenum">
              <a:rPr lang="es-UY" smtClean="0"/>
              <a:pPr/>
              <a:t>‹Nº›</a:t>
            </a:fld>
            <a:endParaRPr lang="es-U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Título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25" name="24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28" name="27 Marcador de contenido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D3D6-445F-4FA5-8F4C-39D6B6AAF03C}" type="datetimeFigureOut">
              <a:rPr lang="es-UY" smtClean="0"/>
              <a:pPr/>
              <a:t>07/05/2020</a:t>
            </a:fld>
            <a:endParaRPr lang="es-U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6A968D3-D66B-49B5-B8A6-05D6B8BE3618}" type="slidenum">
              <a:rPr lang="es-UY" smtClean="0"/>
              <a:pPr/>
              <a:t>‹Nº›</a:t>
            </a:fld>
            <a:endParaRPr lang="es-UY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Título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D3D6-445F-4FA5-8F4C-39D6B6AAF03C}" type="datetimeFigureOut">
              <a:rPr lang="es-UY" smtClean="0"/>
              <a:pPr/>
              <a:t>07/05/2020</a:t>
            </a:fld>
            <a:endParaRPr lang="es-UY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68D3-D66B-49B5-B8A6-05D6B8BE3618}" type="slidenum">
              <a:rPr lang="es-UY" smtClean="0"/>
              <a:pPr/>
              <a:t>‹Nº›</a:t>
            </a:fld>
            <a:endParaRPr lang="es-U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D3D6-445F-4FA5-8F4C-39D6B6AAF03C}" type="datetimeFigureOut">
              <a:rPr lang="es-UY" smtClean="0"/>
              <a:pPr/>
              <a:t>07/05/2020</a:t>
            </a:fld>
            <a:endParaRPr lang="es-UY"/>
          </a:p>
        </p:txBody>
      </p:sp>
      <p:sp>
        <p:nvSpPr>
          <p:cNvPr id="24" name="2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68D3-D66B-49B5-B8A6-05D6B8BE3618}" type="slidenum">
              <a:rPr lang="es-UY" smtClean="0"/>
              <a:pPr/>
              <a:t>‹Nº›</a:t>
            </a:fld>
            <a:endParaRPr lang="es-U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Título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26" name="25 Marcador de texto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14" name="13 Marcador de contenido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D3D6-445F-4FA5-8F4C-39D6B6AAF03C}" type="datetimeFigureOut">
              <a:rPr lang="es-UY" smtClean="0"/>
              <a:pPr/>
              <a:t>07/05/2020</a:t>
            </a:fld>
            <a:endParaRPr lang="es-UY"/>
          </a:p>
        </p:txBody>
      </p:sp>
      <p:sp>
        <p:nvSpPr>
          <p:cNvPr id="29" name="2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68D3-D66B-49B5-B8A6-05D6B8BE3618}" type="slidenum">
              <a:rPr lang="es-UY" smtClean="0"/>
              <a:pPr/>
              <a:t>‹Nº›</a:t>
            </a:fld>
            <a:endParaRPr lang="es-U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Marcador de posición de imagen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/>
              <a:t>Haga clic en el icono para agregar una imagen</a:t>
            </a:r>
            <a:endParaRPr kumimoji="0" lang="en-US" dirty="0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3D3D6-445F-4FA5-8F4C-39D6B6AAF03C}" type="datetimeFigureOut">
              <a:rPr lang="es-UY" smtClean="0"/>
              <a:pPr/>
              <a:t>07/05/2020</a:t>
            </a:fld>
            <a:endParaRPr lang="es-U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31" name="3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968D3-D66B-49B5-B8A6-05D6B8BE3618}" type="slidenum">
              <a:rPr lang="es-UY" smtClean="0"/>
              <a:pPr/>
              <a:t>‹Nº›</a:t>
            </a:fld>
            <a:endParaRPr lang="es-UY"/>
          </a:p>
        </p:txBody>
      </p:sp>
      <p:sp>
        <p:nvSpPr>
          <p:cNvPr id="17" name="16 Título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26" name="25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arcador de texto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11" name="10 Marcador de fecha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693D3D6-445F-4FA5-8F4C-39D6B6AAF03C}" type="datetimeFigureOut">
              <a:rPr lang="es-UY" smtClean="0"/>
              <a:pPr/>
              <a:t>07/05/2020</a:t>
            </a:fld>
            <a:endParaRPr lang="es-UY"/>
          </a:p>
        </p:txBody>
      </p:sp>
      <p:sp>
        <p:nvSpPr>
          <p:cNvPr id="28" name="27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s-UY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6A968D3-D66B-49B5-B8A6-05D6B8BE3618}" type="slidenum">
              <a:rPr lang="es-UY" smtClean="0"/>
              <a:pPr/>
              <a:t>‹Nº›</a:t>
            </a:fld>
            <a:endParaRPr lang="es-UY"/>
          </a:p>
        </p:txBody>
      </p:sp>
      <p:sp>
        <p:nvSpPr>
          <p:cNvPr id="10" name="9 Marcador de título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23528" y="5445224"/>
            <a:ext cx="8712968" cy="1222375"/>
          </a:xfrm>
        </p:spPr>
        <p:txBody>
          <a:bodyPr>
            <a:normAutofit/>
          </a:bodyPr>
          <a:lstStyle/>
          <a:p>
            <a:r>
              <a:rPr lang="es-UY" b="1" dirty="0">
                <a:effectLst/>
              </a:rPr>
              <a:t>LIQUIDACIÓN  DE HABERES </a:t>
            </a:r>
            <a:br>
              <a:rPr lang="es-UY" b="1" dirty="0">
                <a:effectLst/>
              </a:rPr>
            </a:br>
            <a:r>
              <a:rPr lang="es-UY" dirty="0">
                <a:effectLst/>
              </a:rPr>
              <a:t> Y </a:t>
            </a:r>
            <a:r>
              <a:rPr lang="es-UY" dirty="0" err="1">
                <a:effectLst/>
              </a:rPr>
              <a:t>dERECHO</a:t>
            </a:r>
            <a:r>
              <a:rPr lang="es-UY" dirty="0">
                <a:effectLst/>
              </a:rPr>
              <a:t> LABORAL APLICADO</a:t>
            </a:r>
            <a:endParaRPr lang="es-UY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95536" y="4293096"/>
            <a:ext cx="8458200" cy="914400"/>
          </a:xfrm>
        </p:spPr>
        <p:txBody>
          <a:bodyPr/>
          <a:lstStyle/>
          <a:p>
            <a:endParaRPr lang="es-UY" dirty="0"/>
          </a:p>
        </p:txBody>
      </p:sp>
    </p:spTree>
    <p:extLst>
      <p:ext uri="{BB962C8B-B14F-4D97-AF65-F5344CB8AC3E}">
        <p14:creationId xmlns:p14="http://schemas.microsoft.com/office/powerpoint/2010/main" val="13325955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34888" y="-234280"/>
            <a:ext cx="8229600" cy="1143000"/>
          </a:xfrm>
        </p:spPr>
        <p:txBody>
          <a:bodyPr>
            <a:normAutofit/>
          </a:bodyPr>
          <a:lstStyle/>
          <a:p>
            <a:r>
              <a:rPr lang="es-ES" sz="2800" dirty="0"/>
              <a:t>Redistribución en comercio (discontinua)</a:t>
            </a: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4113628"/>
              </p:ext>
            </p:extLst>
          </p:nvPr>
        </p:nvGraphicFramePr>
        <p:xfrm>
          <a:off x="734886" y="829295"/>
          <a:ext cx="7653541" cy="5768057"/>
        </p:xfrm>
        <a:graphic>
          <a:graphicData uri="http://schemas.openxmlformats.org/drawingml/2006/table">
            <a:tbl>
              <a:tblPr/>
              <a:tblGrid>
                <a:gridCol w="109336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9336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9336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9336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9336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9336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93363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375002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Lunes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Martes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Miércoles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Jueves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Viernes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Sábado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9665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966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79665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7966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79665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7966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79665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7966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79665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79665">
                <a:tc vMerge="1">
                  <a:txBody>
                    <a:bodyPr/>
                    <a:lstStyle/>
                    <a:p>
                      <a:endParaRPr lang="es-U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79665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79665">
                <a:tc vMerge="1">
                  <a:txBody>
                    <a:bodyPr/>
                    <a:lstStyle/>
                    <a:p>
                      <a:pPr algn="ctr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79665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7966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79665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7966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79665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7966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79665"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9009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90872" y="-171400"/>
            <a:ext cx="8229600" cy="936104"/>
          </a:xfrm>
        </p:spPr>
        <p:txBody>
          <a:bodyPr>
            <a:normAutofit/>
          </a:bodyPr>
          <a:lstStyle/>
          <a:p>
            <a:r>
              <a:rPr lang="es-ES" sz="2800" dirty="0"/>
              <a:t>Redistribución en comercio (discontinua)</a:t>
            </a: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7906822"/>
              </p:ext>
            </p:extLst>
          </p:nvPr>
        </p:nvGraphicFramePr>
        <p:xfrm>
          <a:off x="590875" y="497363"/>
          <a:ext cx="8229599" cy="6292383"/>
        </p:xfrm>
        <a:graphic>
          <a:graphicData uri="http://schemas.openxmlformats.org/drawingml/2006/table">
            <a:tbl>
              <a:tblPr/>
              <a:tblGrid>
                <a:gridCol w="117565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7565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7565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7565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7565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7565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7565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331638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Lunes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Martes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Miércoles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Jueves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Viernes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Sábado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439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439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439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6439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6439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6439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6439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6439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6439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64397">
                <a:tc vMerge="1">
                  <a:txBody>
                    <a:bodyPr/>
                    <a:lstStyle/>
                    <a:p>
                      <a:endParaRPr lang="es-U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6439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64397">
                <a:tc vMerge="1">
                  <a:txBody>
                    <a:bodyPr/>
                    <a:lstStyle/>
                    <a:p>
                      <a:pPr algn="ctr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6439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6439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6439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6439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6439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6439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6439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6439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264397"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7096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78904" y="-993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dirty="0"/>
              <a:t>Redistribución en industria (continua)</a:t>
            </a:r>
          </a:p>
        </p:txBody>
      </p:sp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251521" y="1052736"/>
          <a:ext cx="8496943" cy="5657850"/>
        </p:xfrm>
        <a:graphic>
          <a:graphicData uri="http://schemas.openxmlformats.org/drawingml/2006/table">
            <a:tbl>
              <a:tblPr/>
              <a:tblGrid>
                <a:gridCol w="121384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1384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1384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1384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1384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1384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21384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304034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Lunes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Martes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Miércoles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Jueves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Viernes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Sábado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403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403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0403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0403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0403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0403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0403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0403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0403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0403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0403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0403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0403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0403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30403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30403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304034">
                <a:tc>
                  <a:txBody>
                    <a:bodyPr/>
                    <a:lstStyle/>
                    <a:p>
                      <a:pPr algn="l" fontAlgn="b"/>
                      <a:endParaRPr lang="es-ES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190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78904" y="-993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dirty="0"/>
              <a:t>Redistribución en industria (continua)</a:t>
            </a: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836047"/>
              </p:ext>
            </p:extLst>
          </p:nvPr>
        </p:nvGraphicFramePr>
        <p:xfrm>
          <a:off x="251520" y="1052736"/>
          <a:ext cx="8568952" cy="5567672"/>
        </p:xfrm>
        <a:graphic>
          <a:graphicData uri="http://schemas.openxmlformats.org/drawingml/2006/table">
            <a:tbl>
              <a:tblPr/>
              <a:tblGrid>
                <a:gridCol w="12241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23310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Lunes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Martes 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Miércoles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Jueves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Viernes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Sábado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310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31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3310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331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3310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331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3310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331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3310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331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3310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331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3310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331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3310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331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3310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331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3310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331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233106">
                <a:tc>
                  <a:txBody>
                    <a:bodyPr/>
                    <a:lstStyle/>
                    <a:p>
                      <a:pPr algn="l" fontAlgn="b"/>
                      <a:endParaRPr lang="es-E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236" marR="9236" marT="923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9,5</a:t>
                      </a:r>
                    </a:p>
                  </a:txBody>
                  <a:tcPr marL="9236" marR="9236" marT="923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9,5</a:t>
                      </a:r>
                    </a:p>
                  </a:txBody>
                  <a:tcPr marL="9236" marR="9236" marT="923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9,5</a:t>
                      </a:r>
                    </a:p>
                  </a:txBody>
                  <a:tcPr marL="9236" marR="9236" marT="923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9,5</a:t>
                      </a:r>
                    </a:p>
                  </a:txBody>
                  <a:tcPr marL="9236" marR="9236" marT="923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9,5</a:t>
                      </a:r>
                    </a:p>
                  </a:txBody>
                  <a:tcPr marL="9236" marR="9236" marT="923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47,5</a:t>
                      </a:r>
                    </a:p>
                  </a:txBody>
                  <a:tcPr marL="9236" marR="9236" marT="923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653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34888" y="-234280"/>
            <a:ext cx="8229600" cy="1143000"/>
          </a:xfrm>
        </p:spPr>
        <p:txBody>
          <a:bodyPr>
            <a:normAutofit/>
          </a:bodyPr>
          <a:lstStyle/>
          <a:p>
            <a:r>
              <a:rPr lang="es-ES" sz="2800" dirty="0"/>
              <a:t>Redistribución en industria(discontinua)</a:t>
            </a: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3894632"/>
              </p:ext>
            </p:extLst>
          </p:nvPr>
        </p:nvGraphicFramePr>
        <p:xfrm>
          <a:off x="611560" y="767061"/>
          <a:ext cx="8208914" cy="5819229"/>
        </p:xfrm>
        <a:graphic>
          <a:graphicData uri="http://schemas.openxmlformats.org/drawingml/2006/table">
            <a:tbl>
              <a:tblPr/>
              <a:tblGrid>
                <a:gridCol w="11727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7270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7270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7270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7270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7270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7270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426174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Lunes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Martes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Miércoles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Jueves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Viernes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Sábado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63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638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763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7638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763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7638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763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7638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763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76389">
                <a:tc vMerge="1">
                  <a:txBody>
                    <a:bodyPr/>
                    <a:lstStyle/>
                    <a:p>
                      <a:endParaRPr lang="es-U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763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76389">
                <a:tc vMerge="1">
                  <a:txBody>
                    <a:bodyPr/>
                    <a:lstStyle/>
                    <a:p>
                      <a:pPr algn="ctr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763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7638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763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7638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7638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7638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76389"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</a:tbl>
          </a:graphicData>
        </a:graphic>
      </p:graphicFrame>
      <p:sp>
        <p:nvSpPr>
          <p:cNvPr id="3" name="2 CuadroTexto"/>
          <p:cNvSpPr txBox="1"/>
          <p:nvPr/>
        </p:nvSpPr>
        <p:spPr>
          <a:xfrm>
            <a:off x="8676456" y="644404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Y" dirty="0"/>
              <a:t>48</a:t>
            </a:r>
          </a:p>
        </p:txBody>
      </p:sp>
    </p:spTree>
    <p:extLst>
      <p:ext uri="{BB962C8B-B14F-4D97-AF65-F5344CB8AC3E}">
        <p14:creationId xmlns:p14="http://schemas.microsoft.com/office/powerpoint/2010/main" val="272467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78904" y="-993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dirty="0"/>
              <a:t>Redistribución en industria (discontinua)</a:t>
            </a: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32091"/>
              </p:ext>
            </p:extLst>
          </p:nvPr>
        </p:nvGraphicFramePr>
        <p:xfrm>
          <a:off x="251520" y="1052736"/>
          <a:ext cx="8568952" cy="5567672"/>
        </p:xfrm>
        <a:graphic>
          <a:graphicData uri="http://schemas.openxmlformats.org/drawingml/2006/table">
            <a:tbl>
              <a:tblPr/>
              <a:tblGrid>
                <a:gridCol w="12241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233106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Lunes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Martes 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Miércoles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Jueves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Viernes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Sábado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310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31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3310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331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3310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331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3310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331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3310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331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3310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331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3310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331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3310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331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3310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331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3310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331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236" marR="9236" marT="92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233106">
                <a:tc>
                  <a:txBody>
                    <a:bodyPr/>
                    <a:lstStyle/>
                    <a:p>
                      <a:pPr algn="l" fontAlgn="b"/>
                      <a:endParaRPr lang="es-E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236" marR="9236" marT="923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236" marR="9236" marT="923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236" marR="9236" marT="923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236" marR="9236" marT="923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236" marR="9236" marT="923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236" marR="9236" marT="923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45</a:t>
                      </a:r>
                    </a:p>
                  </a:txBody>
                  <a:tcPr marL="9236" marR="9236" marT="923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200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CASO PRACTICO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UY" sz="2800" dirty="0"/>
              <a:t>Operario con retribución por hora o por jornal </a:t>
            </a:r>
          </a:p>
          <a:p>
            <a:r>
              <a:rPr lang="es-UY" sz="2800" dirty="0"/>
              <a:t>Ingreso: 8 de la mañana, </a:t>
            </a:r>
          </a:p>
          <a:p>
            <a:r>
              <a:rPr lang="es-UY" sz="2800" dirty="0"/>
              <a:t>Descansa a las 12, sigue trabajando a las 12.30 </a:t>
            </a:r>
          </a:p>
          <a:p>
            <a:r>
              <a:rPr lang="es-UY" sz="2800" dirty="0"/>
              <a:t>Egreso: 16:00</a:t>
            </a:r>
          </a:p>
          <a:p>
            <a:r>
              <a:rPr lang="es-MX" sz="2800" dirty="0"/>
              <a:t>¿qué tiempo le corresponde cobrar por su día de trabajo</a:t>
            </a:r>
            <a:r>
              <a:rPr lang="es-MX" sz="2800" dirty="0" smtClean="0"/>
              <a:t>?</a:t>
            </a:r>
          </a:p>
          <a:p>
            <a:r>
              <a:rPr lang="es-MX" sz="2800" dirty="0" smtClean="0"/>
              <a:t>Y en caso de ingresar a la hora 8:00 y egresar a la hora 17:00, descansando de 12:00 a 13:00.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60478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Trabajo durante el descanso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800" dirty="0"/>
              <a:t>Recargo del 100%</a:t>
            </a:r>
          </a:p>
          <a:p>
            <a:endParaRPr lang="es-ES" sz="2800" dirty="0"/>
          </a:p>
          <a:p>
            <a:r>
              <a:rPr lang="es-ES" sz="2800" dirty="0"/>
              <a:t>Trabajo durante descanso en jornada continua</a:t>
            </a:r>
          </a:p>
          <a:p>
            <a:pPr lvl="1"/>
            <a:r>
              <a:rPr lang="es-ES" dirty="0"/>
              <a:t>Se paga una vez más</a:t>
            </a:r>
          </a:p>
          <a:p>
            <a:endParaRPr lang="es-ES" sz="2800" dirty="0"/>
          </a:p>
          <a:p>
            <a:r>
              <a:rPr lang="es-ES" sz="2800" dirty="0"/>
              <a:t>Trabajo durante descanso en jornada discontinua</a:t>
            </a:r>
          </a:p>
          <a:p>
            <a:pPr lvl="1"/>
            <a:r>
              <a:rPr lang="es-ES" dirty="0"/>
              <a:t>Se paga 2 veces mas</a:t>
            </a:r>
          </a:p>
        </p:txBody>
      </p:sp>
    </p:spTree>
    <p:extLst>
      <p:ext uri="{BB962C8B-B14F-4D97-AF65-F5344CB8AC3E}">
        <p14:creationId xmlns:p14="http://schemas.microsoft.com/office/powerpoint/2010/main" val="356188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s-ES" dirty="0"/>
              <a:t>Descanso semanal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560160"/>
            <a:ext cx="8229600" cy="5109200"/>
          </a:xfrm>
        </p:spPr>
        <p:txBody>
          <a:bodyPr>
            <a:noAutofit/>
          </a:bodyPr>
          <a:lstStyle/>
          <a:p>
            <a:r>
              <a:rPr lang="es-ES" sz="2800" dirty="0"/>
              <a:t>Industria</a:t>
            </a:r>
          </a:p>
          <a:p>
            <a:pPr lvl="1"/>
            <a:r>
              <a:rPr lang="es-ES" dirty="0"/>
              <a:t>24 horas</a:t>
            </a:r>
          </a:p>
          <a:p>
            <a:pPr lvl="1"/>
            <a:r>
              <a:rPr lang="es-ES" dirty="0"/>
              <a:t>Dominical</a:t>
            </a:r>
          </a:p>
          <a:p>
            <a:pPr lvl="1"/>
            <a:r>
              <a:rPr lang="es-ES" dirty="0"/>
              <a:t>Rotativo (un día cada 6)</a:t>
            </a:r>
          </a:p>
          <a:p>
            <a:endParaRPr lang="es-ES" sz="2800" dirty="0"/>
          </a:p>
          <a:p>
            <a:r>
              <a:rPr lang="es-ES" sz="2800" dirty="0"/>
              <a:t>Comercio</a:t>
            </a:r>
          </a:p>
          <a:p>
            <a:pPr lvl="1"/>
            <a:r>
              <a:rPr lang="es-ES" dirty="0"/>
              <a:t>36 horas consecutivas</a:t>
            </a:r>
          </a:p>
          <a:p>
            <a:endParaRPr lang="es-ES" sz="2800" dirty="0"/>
          </a:p>
          <a:p>
            <a:r>
              <a:rPr lang="es-ES" sz="2800" dirty="0"/>
              <a:t>No obligación de trabajo</a:t>
            </a:r>
          </a:p>
          <a:p>
            <a:r>
              <a:rPr lang="es-ES" sz="2800" dirty="0"/>
              <a:t>Posibilidad de compensación</a:t>
            </a:r>
          </a:p>
        </p:txBody>
      </p:sp>
    </p:spTree>
    <p:extLst>
      <p:ext uri="{BB962C8B-B14F-4D97-AF65-F5344CB8AC3E}">
        <p14:creationId xmlns:p14="http://schemas.microsoft.com/office/powerpoint/2010/main" val="3249911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Trabajo en día de descanso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04800" y="1484784"/>
            <a:ext cx="8229600" cy="4733880"/>
          </a:xfrm>
        </p:spPr>
        <p:txBody>
          <a:bodyPr>
            <a:noAutofit/>
          </a:bodyPr>
          <a:lstStyle/>
          <a:p>
            <a:r>
              <a:rPr lang="es-ES" sz="2800" dirty="0"/>
              <a:t>Recargo 100%</a:t>
            </a:r>
          </a:p>
          <a:p>
            <a:endParaRPr lang="es-ES" sz="2800" dirty="0"/>
          </a:p>
          <a:p>
            <a:r>
              <a:rPr lang="es-ES" sz="2800" dirty="0"/>
              <a:t>Trabajador mensual tiene remunerado el descanso semanal</a:t>
            </a:r>
          </a:p>
          <a:p>
            <a:pPr lvl="1"/>
            <a:r>
              <a:rPr lang="es-ES" dirty="0"/>
              <a:t>Si trabaja un día de descanso recibe el pago de un día más (1/30)</a:t>
            </a:r>
          </a:p>
          <a:p>
            <a:endParaRPr lang="es-ES" sz="2800" dirty="0"/>
          </a:p>
          <a:p>
            <a:r>
              <a:rPr lang="es-ES" sz="2800" dirty="0"/>
              <a:t>Trabajador jornalero no tiene remunerado el descanso semanal</a:t>
            </a:r>
          </a:p>
          <a:p>
            <a:pPr lvl="1"/>
            <a:r>
              <a:rPr lang="es-ES" dirty="0"/>
              <a:t>Si trabaja un día de descanso recibe 2 jornales</a:t>
            </a:r>
          </a:p>
        </p:txBody>
      </p:sp>
    </p:spTree>
    <p:extLst>
      <p:ext uri="{BB962C8B-B14F-4D97-AF65-F5344CB8AC3E}">
        <p14:creationId xmlns:p14="http://schemas.microsoft.com/office/powerpoint/2010/main" val="2824368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3904456"/>
            <a:ext cx="7851648" cy="1828800"/>
          </a:xfrm>
        </p:spPr>
        <p:txBody>
          <a:bodyPr/>
          <a:lstStyle/>
          <a:p>
            <a:r>
              <a:rPr lang="es-ES" dirty="0"/>
              <a:t>Liquidación práctica del tiempo de trabajo</a:t>
            </a:r>
          </a:p>
        </p:txBody>
      </p:sp>
    </p:spTree>
    <p:extLst>
      <p:ext uri="{BB962C8B-B14F-4D97-AF65-F5344CB8AC3E}">
        <p14:creationId xmlns:p14="http://schemas.microsoft.com/office/powerpoint/2010/main" val="41817693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feriados</a:t>
            </a:r>
            <a:endParaRPr lang="es-UY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/>
              <a:t>FERIADOS PAGOS (Ley 12.590)</a:t>
            </a:r>
          </a:p>
          <a:p>
            <a:pPr lvl="1"/>
            <a:r>
              <a:rPr lang="es-MX" sz="2400" dirty="0"/>
              <a:t>1° de enero</a:t>
            </a:r>
          </a:p>
          <a:p>
            <a:pPr lvl="1"/>
            <a:r>
              <a:rPr lang="es-MX" sz="2400" dirty="0"/>
              <a:t>1° de mayo</a:t>
            </a:r>
          </a:p>
          <a:p>
            <a:pPr lvl="1"/>
            <a:r>
              <a:rPr lang="es-MX" sz="2400" dirty="0"/>
              <a:t>18 de julio</a:t>
            </a:r>
          </a:p>
          <a:p>
            <a:pPr lvl="1"/>
            <a:r>
              <a:rPr lang="es-MX" sz="2400" dirty="0"/>
              <a:t>25 de agosto</a:t>
            </a:r>
          </a:p>
          <a:p>
            <a:pPr lvl="1"/>
            <a:r>
              <a:rPr lang="es-MX" sz="2400" dirty="0"/>
              <a:t>25 de diciembre</a:t>
            </a:r>
            <a:endParaRPr lang="es-UY" sz="2400" dirty="0"/>
          </a:p>
          <a:p>
            <a:r>
              <a:rPr lang="es-MX" dirty="0"/>
              <a:t>Trabajo en día feriado</a:t>
            </a:r>
          </a:p>
          <a:p>
            <a:pPr lvl="1"/>
            <a:r>
              <a:rPr lang="es-MX" dirty="0"/>
              <a:t>Mensual: 1/30 </a:t>
            </a:r>
          </a:p>
          <a:p>
            <a:pPr lvl="1"/>
            <a:r>
              <a:rPr lang="es-MX" dirty="0"/>
              <a:t>Jornalero: Jornal x 2</a:t>
            </a:r>
          </a:p>
          <a:p>
            <a:pPr lvl="1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257020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feriados</a:t>
            </a:r>
            <a:endParaRPr lang="es-UY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/>
              <a:t>OTROS FERIADOS NO LABORABLES</a:t>
            </a:r>
          </a:p>
          <a:p>
            <a:pPr lvl="1"/>
            <a:r>
              <a:rPr lang="es-MX" sz="2400" dirty="0"/>
              <a:t>Censo de Población y Vivienda en todo territorio (P. Ejecutivo)</a:t>
            </a:r>
          </a:p>
          <a:p>
            <a:pPr lvl="1"/>
            <a:r>
              <a:rPr lang="es-MX" sz="2400" dirty="0"/>
              <a:t>Recurso de Referéndum (Corte Electoral)</a:t>
            </a:r>
          </a:p>
          <a:p>
            <a:pPr lvl="1"/>
            <a:r>
              <a:rPr lang="es-MX" sz="2400" dirty="0"/>
              <a:t>1° de marzo que coincida con la trasmisión de mando del Presidente de la República.</a:t>
            </a:r>
          </a:p>
          <a:p>
            <a:pPr lvl="1"/>
            <a:r>
              <a:rPr lang="es-MX" sz="2400" dirty="0"/>
              <a:t>Día de la rama o actividad (Convenio Colectivo / Consejos de Salarios).</a:t>
            </a:r>
            <a:endParaRPr lang="es-UY" sz="2400" dirty="0"/>
          </a:p>
          <a:p>
            <a:pPr lvl="1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364163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feriados</a:t>
            </a:r>
            <a:endParaRPr lang="es-UY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es-MX" dirty="0"/>
              <a:t>Régimen de feriados (Ley 16.805 y 17.414)</a:t>
            </a:r>
          </a:p>
          <a:p>
            <a:pPr lvl="2"/>
            <a:r>
              <a:rPr lang="es-MX" dirty="0"/>
              <a:t>Caen sábado, domingo o lunes – goza mismo día</a:t>
            </a:r>
          </a:p>
          <a:p>
            <a:pPr lvl="2"/>
            <a:r>
              <a:rPr lang="es-MX" dirty="0"/>
              <a:t>Caen martes o miércoles – lunes inmediato anterior</a:t>
            </a:r>
          </a:p>
          <a:p>
            <a:pPr lvl="2"/>
            <a:r>
              <a:rPr lang="es-MX" dirty="0"/>
              <a:t>Caen jueves o viernes – lunes inmediato siguiente</a:t>
            </a:r>
          </a:p>
          <a:p>
            <a:pPr lvl="1"/>
            <a:r>
              <a:rPr lang="es-MX" dirty="0"/>
              <a:t>Excepciones al régimen</a:t>
            </a:r>
          </a:p>
          <a:p>
            <a:pPr lvl="2"/>
            <a:r>
              <a:rPr lang="es-MX" dirty="0"/>
              <a:t>1° y 6 de enero</a:t>
            </a:r>
          </a:p>
          <a:p>
            <a:pPr lvl="2"/>
            <a:r>
              <a:rPr lang="es-MX" dirty="0"/>
              <a:t>1° de mayo</a:t>
            </a:r>
          </a:p>
          <a:p>
            <a:pPr lvl="2"/>
            <a:r>
              <a:rPr lang="es-MX" dirty="0"/>
              <a:t>19 de junio</a:t>
            </a:r>
          </a:p>
          <a:p>
            <a:pPr lvl="2"/>
            <a:r>
              <a:rPr lang="es-MX" dirty="0"/>
              <a:t>18 de julio</a:t>
            </a:r>
          </a:p>
          <a:p>
            <a:pPr lvl="2"/>
            <a:r>
              <a:rPr lang="es-MX" dirty="0"/>
              <a:t>25 de agosto</a:t>
            </a:r>
          </a:p>
          <a:p>
            <a:pPr lvl="2"/>
            <a:r>
              <a:rPr lang="es-MX" dirty="0"/>
              <a:t>2 de noviembre</a:t>
            </a:r>
          </a:p>
          <a:p>
            <a:pPr lvl="2"/>
            <a:r>
              <a:rPr lang="es-MX" dirty="0"/>
              <a:t>25 de diciembre</a:t>
            </a:r>
          </a:p>
        </p:txBody>
      </p:sp>
    </p:spTree>
    <p:extLst>
      <p:ext uri="{BB962C8B-B14F-4D97-AF65-F5344CB8AC3E}">
        <p14:creationId xmlns:p14="http://schemas.microsoft.com/office/powerpoint/2010/main" val="6545664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feriados</a:t>
            </a:r>
            <a:endParaRPr lang="es-UY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s-MX" dirty="0"/>
              <a:t>¿Qué sucede cuando el feriado no laborable cae un sábado y tienen redistribuido ese día en resto de la semana?</a:t>
            </a:r>
          </a:p>
          <a:p>
            <a:pPr lvl="2"/>
            <a:r>
              <a:rPr lang="es-MX" dirty="0"/>
              <a:t>Res. MTSS del 28/03/1980 para los 5 feriados establecidos en el art.8 de la Ley 12.590.</a:t>
            </a:r>
          </a:p>
          <a:p>
            <a:pPr lvl="1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624781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Horas extras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La que supere el límite aplicable al empleado</a:t>
            </a:r>
          </a:p>
          <a:p>
            <a:r>
              <a:rPr lang="es-ES" dirty="0"/>
              <a:t>Exclusiones del Decreto 611/80</a:t>
            </a:r>
          </a:p>
          <a:p>
            <a:r>
              <a:rPr lang="es-ES" dirty="0"/>
              <a:t>Máximos</a:t>
            </a:r>
          </a:p>
          <a:p>
            <a:r>
              <a:rPr lang="es-ES" dirty="0"/>
              <a:t>Registro horario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211282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Requisitos para generar HHEE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s-ES" dirty="0"/>
              <a:t>1) Trabajador con jornada limitada</a:t>
            </a:r>
          </a:p>
          <a:p>
            <a:pPr lvl="1"/>
            <a:r>
              <a:rPr lang="es-ES" dirty="0"/>
              <a:t>Decreto 611/80 No se hallan comprendidos en la limitación de horario de trabajo:</a:t>
            </a:r>
          </a:p>
          <a:p>
            <a:pPr lvl="2"/>
            <a:r>
              <a:rPr lang="es-ES" dirty="0"/>
              <a:t> 1) Los empleados de establecimientos rurales, a excepción de aquellos a los que se les fije por leyes especiales; </a:t>
            </a:r>
          </a:p>
          <a:p>
            <a:pPr lvl="2"/>
            <a:r>
              <a:rPr lang="es-ES" dirty="0"/>
              <a:t>2) Los empleados del servicio doméstico particular; </a:t>
            </a:r>
          </a:p>
          <a:p>
            <a:pPr lvl="2"/>
            <a:r>
              <a:rPr lang="es-ES" dirty="0"/>
              <a:t>3) El personal superior de los establecimientos industriales, comerciales y de servicios; </a:t>
            </a:r>
          </a:p>
          <a:p>
            <a:pPr lvl="2"/>
            <a:r>
              <a:rPr lang="es-ES" dirty="0"/>
              <a:t>4) Los profesionales universitarios e idóneos de alta especialización que, en calidad de tales, cumplan tareas en establecimientos industriales, comerciales y de servicios; </a:t>
            </a:r>
          </a:p>
          <a:p>
            <a:pPr lvl="2"/>
            <a:r>
              <a:rPr lang="es-ES" dirty="0"/>
              <a:t>5) Los viajantes y vendedores de plaza, corredores, cobradores e investigadores de cobranzas, promotores de cobranzas, promotores de ventas, asesores previsionales y asesores de inversión que realicen sus tareas fuera del establecimiento; </a:t>
            </a:r>
          </a:p>
          <a:p>
            <a:pPr lvl="2"/>
            <a:r>
              <a:rPr lang="es-ES" dirty="0"/>
              <a:t>6) Las empleadas de la Asociación Uruguaya de Aldeas Infantiles S.O.S. que desarrollen actividades en calidad de Madres S.O.S. o Tías S.O.S.(*)</a:t>
            </a:r>
          </a:p>
        </p:txBody>
      </p:sp>
    </p:spTree>
    <p:extLst>
      <p:ext uri="{BB962C8B-B14F-4D97-AF65-F5344CB8AC3E}">
        <p14:creationId xmlns:p14="http://schemas.microsoft.com/office/powerpoint/2010/main" val="30364114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Requisitos para generar HHEE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2) Que se trabaje más allá del límite de la jornada diaria</a:t>
            </a:r>
          </a:p>
          <a:p>
            <a:endParaRPr lang="es-ES" dirty="0"/>
          </a:p>
          <a:p>
            <a:pPr lvl="1"/>
            <a:r>
              <a:rPr lang="es-ES" dirty="0"/>
              <a:t>Excesos de la jornada que no son horas extras:</a:t>
            </a:r>
          </a:p>
          <a:p>
            <a:pPr lvl="1"/>
            <a:endParaRPr lang="es-ES" dirty="0"/>
          </a:p>
          <a:p>
            <a:pPr lvl="2"/>
            <a:r>
              <a:rPr lang="es-ES" dirty="0"/>
              <a:t>Redistribución de las horas de trabajo</a:t>
            </a:r>
          </a:p>
        </p:txBody>
      </p:sp>
    </p:spTree>
    <p:extLst>
      <p:ext uri="{BB962C8B-B14F-4D97-AF65-F5344CB8AC3E}">
        <p14:creationId xmlns:p14="http://schemas.microsoft.com/office/powerpoint/2010/main" val="34815092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Regulación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Cómputo fracciones de hora</a:t>
            </a:r>
          </a:p>
          <a:p>
            <a:endParaRPr lang="es-ES" dirty="0"/>
          </a:p>
          <a:p>
            <a:r>
              <a:rPr lang="es-ES" dirty="0"/>
              <a:t>Regímenes más favorables</a:t>
            </a:r>
          </a:p>
          <a:p>
            <a:endParaRPr lang="es-ES" dirty="0"/>
          </a:p>
          <a:p>
            <a:r>
              <a:rPr lang="es-ES" dirty="0"/>
              <a:t>Compensación</a:t>
            </a:r>
          </a:p>
          <a:p>
            <a:endParaRPr lang="es-ES" dirty="0"/>
          </a:p>
          <a:p>
            <a:r>
              <a:rPr lang="es-ES" dirty="0"/>
              <a:t>Prueba de las horas extras</a:t>
            </a:r>
          </a:p>
        </p:txBody>
      </p:sp>
    </p:spTree>
    <p:extLst>
      <p:ext uri="{BB962C8B-B14F-4D97-AF65-F5344CB8AC3E}">
        <p14:creationId xmlns:p14="http://schemas.microsoft.com/office/powerpoint/2010/main" val="15403842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Recargo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r>
              <a:rPr lang="es-ES" dirty="0"/>
              <a:t>Días hábiles</a:t>
            </a:r>
          </a:p>
          <a:p>
            <a:pPr lvl="1"/>
            <a:r>
              <a:rPr lang="es-ES" dirty="0"/>
              <a:t>100%</a:t>
            </a:r>
          </a:p>
          <a:p>
            <a:pPr lvl="1"/>
            <a:endParaRPr lang="es-ES" dirty="0"/>
          </a:p>
          <a:p>
            <a:r>
              <a:rPr lang="es-ES" dirty="0"/>
              <a:t>Días inhábiles (día de descanso o feriado pago)</a:t>
            </a:r>
          </a:p>
          <a:p>
            <a:pPr lvl="1"/>
            <a:r>
              <a:rPr lang="es-ES" dirty="0"/>
              <a:t>150%</a:t>
            </a:r>
          </a:p>
        </p:txBody>
      </p:sp>
    </p:spTree>
    <p:extLst>
      <p:ext uri="{BB962C8B-B14F-4D97-AF65-F5344CB8AC3E}">
        <p14:creationId xmlns:p14="http://schemas.microsoft.com/office/powerpoint/2010/main" val="13457654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Días inhábiles: posiciones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r>
              <a:rPr lang="es-ES" dirty="0"/>
              <a:t>150% + valor hora en día hábil</a:t>
            </a:r>
          </a:p>
          <a:p>
            <a:endParaRPr lang="es-ES" dirty="0"/>
          </a:p>
          <a:p>
            <a:r>
              <a:rPr lang="es-ES" dirty="0"/>
              <a:t>150% + valor hora en día inhábil</a:t>
            </a:r>
          </a:p>
        </p:txBody>
      </p:sp>
    </p:spTree>
    <p:extLst>
      <p:ext uri="{BB962C8B-B14F-4D97-AF65-F5344CB8AC3E}">
        <p14:creationId xmlns:p14="http://schemas.microsoft.com/office/powerpoint/2010/main" val="3671499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Regímenes generales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400" dirty="0"/>
              <a:t>Comercio (Ley 14.320 y </a:t>
            </a:r>
            <a:r>
              <a:rPr lang="es-ES" sz="2400" dirty="0" err="1"/>
              <a:t>Dec</a:t>
            </a:r>
            <a:r>
              <a:rPr lang="es-ES" sz="2400" dirty="0"/>
              <a:t>. </a:t>
            </a:r>
            <a:r>
              <a:rPr lang="es-ES" sz="2400" dirty="0" err="1"/>
              <a:t>Reg</a:t>
            </a:r>
            <a:r>
              <a:rPr lang="es-ES" sz="2400" dirty="0"/>
              <a:t> de 29/10/1957)</a:t>
            </a:r>
          </a:p>
          <a:p>
            <a:pPr lvl="1"/>
            <a:r>
              <a:rPr lang="es-ES" sz="2400" dirty="0"/>
              <a:t>8 horas diarias</a:t>
            </a:r>
          </a:p>
          <a:p>
            <a:pPr lvl="1"/>
            <a:r>
              <a:rPr lang="es-ES" sz="2400" dirty="0"/>
              <a:t>44 semanales</a:t>
            </a:r>
          </a:p>
          <a:p>
            <a:pPr lvl="1"/>
            <a:r>
              <a:rPr lang="es-ES" sz="2400" dirty="0"/>
              <a:t>36 horas corridas descanso semanal</a:t>
            </a:r>
          </a:p>
          <a:p>
            <a:r>
              <a:rPr lang="es-ES" sz="2400" dirty="0"/>
              <a:t>Industria (Ley 5.350)</a:t>
            </a:r>
          </a:p>
          <a:p>
            <a:pPr lvl="1"/>
            <a:r>
              <a:rPr lang="es-ES" sz="2400" dirty="0"/>
              <a:t>8 horas diarias</a:t>
            </a:r>
          </a:p>
          <a:p>
            <a:pPr lvl="1"/>
            <a:r>
              <a:rPr lang="es-ES" sz="2400" dirty="0"/>
              <a:t>48 semanales </a:t>
            </a:r>
          </a:p>
          <a:p>
            <a:pPr lvl="1"/>
            <a:r>
              <a:rPr lang="es-ES" sz="2400" dirty="0"/>
              <a:t>24 horas corridas descanso semanal</a:t>
            </a:r>
          </a:p>
          <a:p>
            <a:pPr lvl="1"/>
            <a:r>
              <a:rPr lang="es-ES" sz="2400" dirty="0"/>
              <a:t>Casos especiales: </a:t>
            </a:r>
            <a:r>
              <a:rPr lang="es-ES" sz="2400" dirty="0" err="1"/>
              <a:t>Conv</a:t>
            </a:r>
            <a:r>
              <a:rPr lang="es-ES" sz="2400" dirty="0"/>
              <a:t>. Colectivo Semana inglesa</a:t>
            </a:r>
          </a:p>
          <a:p>
            <a:r>
              <a:rPr lang="es-ES" sz="2400" dirty="0"/>
              <a:t>Servicios?</a:t>
            </a:r>
          </a:p>
        </p:txBody>
      </p:sp>
    </p:spTree>
    <p:extLst>
      <p:ext uri="{BB962C8B-B14F-4D97-AF65-F5344CB8AC3E}">
        <p14:creationId xmlns:p14="http://schemas.microsoft.com/office/powerpoint/2010/main" val="26214134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s-ES" dirty="0"/>
              <a:t>Descanso semanal ≠ hora extra</a:t>
            </a:r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1331640" y="1412776"/>
          <a:ext cx="2871068" cy="5393055"/>
        </p:xfrm>
        <a:graphic>
          <a:graphicData uri="http://schemas.openxmlformats.org/drawingml/2006/table">
            <a:tbl>
              <a:tblPr/>
              <a:tblGrid>
                <a:gridCol w="8040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9499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7204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65795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Sábado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Domingo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5795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579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5795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6579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65795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6579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65795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6579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B05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65795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B05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6579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65795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6579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65795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6579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65795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6579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65795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6579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</a:tbl>
          </a:graphicData>
        </a:graphic>
      </p:graphicFrame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5364088" y="1412776"/>
          <a:ext cx="2664296" cy="5393055"/>
        </p:xfrm>
        <a:graphic>
          <a:graphicData uri="http://schemas.openxmlformats.org/drawingml/2006/table">
            <a:tbl>
              <a:tblPr/>
              <a:tblGrid>
                <a:gridCol w="7076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418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1481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69083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Sábado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Domingo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908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908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908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6908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6908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6908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6908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6908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B05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6908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B05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6908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6908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6908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6908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6908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6908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6908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6908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6908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82407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s-ES" sz="4000" dirty="0"/>
              <a:t>Hora extra en descanso semanal redistribuido</a:t>
            </a:r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1328933" y="1268760"/>
          <a:ext cx="6411419" cy="5445229"/>
        </p:xfrm>
        <a:graphic>
          <a:graphicData uri="http://schemas.openxmlformats.org/drawingml/2006/table">
            <a:tbl>
              <a:tblPr/>
              <a:tblGrid>
                <a:gridCol w="9159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159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159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159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1591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1591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1591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286591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Sábado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Domingo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Sábado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Domingo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6591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659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6591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659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6591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8659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86591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8659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B05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B05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86591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B05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B05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8659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86591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8659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86591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659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86591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8659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B6DDE8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86591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8659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22345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Base de cálculo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/>
              <a:t>Distintas posiciones</a:t>
            </a:r>
          </a:p>
          <a:p>
            <a:pPr lvl="1"/>
            <a:r>
              <a:rPr lang="es-ES" dirty="0"/>
              <a:t>Salario en unidades hora</a:t>
            </a:r>
          </a:p>
          <a:p>
            <a:pPr lvl="1"/>
            <a:r>
              <a:rPr lang="es-ES" dirty="0"/>
              <a:t>Toda partida salarial</a:t>
            </a:r>
          </a:p>
          <a:p>
            <a:pPr lvl="1"/>
            <a:r>
              <a:rPr lang="es-ES" dirty="0"/>
              <a:t>Tipos</a:t>
            </a:r>
          </a:p>
          <a:p>
            <a:pPr lvl="2"/>
            <a:r>
              <a:rPr lang="es-ES" dirty="0"/>
              <a:t>Comisiones</a:t>
            </a:r>
          </a:p>
          <a:p>
            <a:pPr lvl="2"/>
            <a:r>
              <a:rPr lang="es-ES" dirty="0"/>
              <a:t>Alimentación</a:t>
            </a:r>
          </a:p>
          <a:p>
            <a:pPr lvl="2"/>
            <a:r>
              <a:rPr lang="es-ES" dirty="0"/>
              <a:t>Vivienda</a:t>
            </a:r>
          </a:p>
          <a:p>
            <a:pPr lvl="2"/>
            <a:r>
              <a:rPr lang="es-ES" dirty="0"/>
              <a:t>Antigüedad</a:t>
            </a:r>
          </a:p>
          <a:p>
            <a:pPr lvl="2"/>
            <a:r>
              <a:rPr lang="es-ES" dirty="0" err="1"/>
              <a:t>Presentismo</a:t>
            </a:r>
            <a:endParaRPr lang="es-ES" dirty="0"/>
          </a:p>
          <a:p>
            <a:pPr lvl="2"/>
            <a:r>
              <a:rPr lang="es-ES" dirty="0"/>
              <a:t>Propinas</a:t>
            </a:r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343369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Incidencia en licencia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Se calcula el total de horas extras trabajadas en el año de generación de licencia</a:t>
            </a:r>
          </a:p>
          <a:p>
            <a:r>
              <a:rPr lang="es-ES" dirty="0"/>
              <a:t>Se divide entre los días efectivamente trabajados</a:t>
            </a:r>
          </a:p>
          <a:p>
            <a:r>
              <a:rPr lang="es-ES" dirty="0"/>
              <a:t>Se obtiene el promedio, que se agrega al jornal de licencia, utilizando el valor hora vigente al momento del goce de la licencia</a:t>
            </a:r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556568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Incidencia en despido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Promedio mensual de las horas extra trabajadas en el  año inmediato anterior al despido</a:t>
            </a:r>
          </a:p>
        </p:txBody>
      </p:sp>
    </p:spTree>
    <p:extLst>
      <p:ext uri="{BB962C8B-B14F-4D97-AF65-F5344CB8AC3E}">
        <p14:creationId xmlns:p14="http://schemas.microsoft.com/office/powerpoint/2010/main" val="17626679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Caso 1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/>
              <a:t>Horario de 10:00 a 18:00 de lunes a viernes con jornada continua</a:t>
            </a:r>
          </a:p>
          <a:p>
            <a:r>
              <a:rPr lang="es-ES" dirty="0"/>
              <a:t>Cobra $ 30.000 por mes</a:t>
            </a:r>
          </a:p>
          <a:p>
            <a:endParaRPr lang="es-ES" dirty="0"/>
          </a:p>
          <a:p>
            <a:pPr lvl="1"/>
            <a:r>
              <a:rPr lang="es-ES" dirty="0"/>
              <a:t>Durante una semana no goza de su descanso intermedio</a:t>
            </a:r>
          </a:p>
          <a:p>
            <a:pPr lvl="1"/>
            <a:endParaRPr lang="es-ES" dirty="0"/>
          </a:p>
          <a:p>
            <a:pPr lvl="1"/>
            <a:r>
              <a:rPr lang="es-ES" dirty="0"/>
              <a:t>El viernes trabaja hasta las 23:00</a:t>
            </a:r>
          </a:p>
          <a:p>
            <a:pPr lvl="1"/>
            <a:endParaRPr lang="es-ES" dirty="0"/>
          </a:p>
          <a:p>
            <a:pPr lvl="1"/>
            <a:r>
              <a:rPr lang="es-ES" dirty="0"/>
              <a:t>El sábado trabaja de 10:00 a 14:00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253210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Caso 2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dirty="0"/>
              <a:t>Horario de 10:00 a 19:00 de lunes a viernes con jornada discontinua, descanso de una hora. Y los sábados de 9:00 a 13:00</a:t>
            </a:r>
          </a:p>
          <a:p>
            <a:r>
              <a:rPr lang="es-ES" dirty="0"/>
              <a:t>Cobra $ 45.000 por mes</a:t>
            </a:r>
          </a:p>
          <a:p>
            <a:endParaRPr lang="es-ES" dirty="0"/>
          </a:p>
          <a:p>
            <a:pPr lvl="1"/>
            <a:r>
              <a:rPr lang="es-ES" dirty="0"/>
              <a:t>Durante una semana no goza de su descanso intermedio</a:t>
            </a:r>
          </a:p>
          <a:p>
            <a:pPr lvl="1"/>
            <a:endParaRPr lang="es-ES" dirty="0"/>
          </a:p>
          <a:p>
            <a:pPr lvl="1"/>
            <a:r>
              <a:rPr lang="es-ES" dirty="0"/>
              <a:t>El domingo tiene que trabajar de 11:00 a 17:00</a:t>
            </a:r>
          </a:p>
          <a:p>
            <a:pPr lvl="1"/>
            <a:endParaRPr lang="es-ES" dirty="0"/>
          </a:p>
          <a:p>
            <a:pPr lvl="1"/>
            <a:r>
              <a:rPr lang="es-ES" dirty="0"/>
              <a:t>El sábado trabaja de 9:00 a 18:00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12098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Caso 3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/>
              <a:t>Horario de 8:00 a 16:00 de lunes a viernes con jornada continua y los sábados de 8:00 a 12:00</a:t>
            </a:r>
          </a:p>
          <a:p>
            <a:r>
              <a:rPr lang="es-ES" dirty="0"/>
              <a:t>Cobra $ 30.000 por mes</a:t>
            </a:r>
          </a:p>
          <a:p>
            <a:endParaRPr lang="es-ES" dirty="0"/>
          </a:p>
          <a:p>
            <a:pPr lvl="1"/>
            <a:r>
              <a:rPr lang="es-ES" dirty="0"/>
              <a:t>Este mes tuvo que trabajar 4 domingos de 8:00 a 16:00</a:t>
            </a:r>
          </a:p>
          <a:p>
            <a:pPr lvl="1"/>
            <a:endParaRPr lang="es-ES" dirty="0"/>
          </a:p>
          <a:p>
            <a:pPr lvl="1"/>
            <a:r>
              <a:rPr lang="es-ES" dirty="0"/>
              <a:t>Trabajó un sábado de 8:00 a 18:00</a:t>
            </a:r>
          </a:p>
          <a:p>
            <a:pPr lvl="1"/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202525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Caso 4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Horario de 10:00 a 19:00 de lunes a jueves y los viernes de 10:00 a 18:00 con jornada continua. Redistribuyó las horas del sábado</a:t>
            </a:r>
          </a:p>
          <a:p>
            <a:r>
              <a:rPr lang="es-ES" dirty="0"/>
              <a:t>Cobra $ 20.000 por mes</a:t>
            </a:r>
          </a:p>
          <a:p>
            <a:endParaRPr lang="es-ES" dirty="0"/>
          </a:p>
          <a:p>
            <a:pPr lvl="1"/>
            <a:r>
              <a:rPr lang="es-ES" dirty="0"/>
              <a:t>Este mes trabajó 2 domingos de 10:00 a 19:00</a:t>
            </a:r>
          </a:p>
          <a:p>
            <a:endParaRPr lang="es-ES" dirty="0"/>
          </a:p>
          <a:p>
            <a:pPr lvl="1"/>
            <a:r>
              <a:rPr lang="es-ES" dirty="0"/>
              <a:t>Trabajó un sábado de 10:00 a 15:00</a:t>
            </a:r>
          </a:p>
        </p:txBody>
      </p:sp>
    </p:spTree>
    <p:extLst>
      <p:ext uri="{BB962C8B-B14F-4D97-AF65-F5344CB8AC3E}">
        <p14:creationId xmlns:p14="http://schemas.microsoft.com/office/powerpoint/2010/main" val="21882324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Caso 5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Horario de 10:00 a 14:00 de lunes a sábados, sin descanso intermedio</a:t>
            </a:r>
          </a:p>
          <a:p>
            <a:r>
              <a:rPr lang="es-ES" dirty="0"/>
              <a:t>Cobra $ 15.000 por mes</a:t>
            </a:r>
          </a:p>
          <a:p>
            <a:endParaRPr lang="es-ES" dirty="0"/>
          </a:p>
          <a:p>
            <a:pPr lvl="1"/>
            <a:r>
              <a:rPr lang="es-ES" dirty="0"/>
              <a:t>Trabajó un martes de 10:00 a 18:00</a:t>
            </a:r>
          </a:p>
          <a:p>
            <a:pPr lvl="1"/>
            <a:endParaRPr lang="es-ES" dirty="0"/>
          </a:p>
          <a:p>
            <a:pPr lvl="1"/>
            <a:r>
              <a:rPr lang="es-ES" dirty="0"/>
              <a:t>Trabajó un sábado  de 10:00 a 17:00</a:t>
            </a:r>
          </a:p>
          <a:p>
            <a:pPr lvl="1"/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04494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Tipos de jornada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400" dirty="0"/>
              <a:t>Continua</a:t>
            </a:r>
          </a:p>
          <a:p>
            <a:pPr lvl="1"/>
            <a:r>
              <a:rPr lang="es-ES" sz="2400" dirty="0"/>
              <a:t>Descanso intermedio remunerado</a:t>
            </a:r>
          </a:p>
          <a:p>
            <a:r>
              <a:rPr lang="es-ES" sz="2400" dirty="0"/>
              <a:t>Discontinua</a:t>
            </a:r>
          </a:p>
          <a:p>
            <a:pPr lvl="1"/>
            <a:r>
              <a:rPr lang="es-ES" sz="2400" dirty="0"/>
              <a:t>Descanso intermedio no remunerado</a:t>
            </a:r>
          </a:p>
        </p:txBody>
      </p:sp>
    </p:spTree>
    <p:extLst>
      <p:ext uri="{BB962C8B-B14F-4D97-AF65-F5344CB8AC3E}">
        <p14:creationId xmlns:p14="http://schemas.microsoft.com/office/powerpoint/2010/main" val="20173914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Caso 6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Horario de 18:00 a 2:00 de lunes a viernes.</a:t>
            </a:r>
          </a:p>
          <a:p>
            <a:r>
              <a:rPr lang="es-ES" dirty="0"/>
              <a:t>Salario básico $ 25.000</a:t>
            </a:r>
          </a:p>
          <a:p>
            <a:endParaRPr lang="es-ES" dirty="0"/>
          </a:p>
          <a:p>
            <a:pPr lvl="1"/>
            <a:r>
              <a:rPr lang="es-ES" dirty="0"/>
              <a:t>Trabajó un martes de 16:00 a 2:00</a:t>
            </a:r>
          </a:p>
          <a:p>
            <a:pPr lvl="1"/>
            <a:endParaRPr lang="es-ES" dirty="0"/>
          </a:p>
          <a:p>
            <a:pPr lvl="1"/>
            <a:r>
              <a:rPr lang="es-ES" dirty="0"/>
              <a:t>Trabajó un jueves de 18:00 a 5:00</a:t>
            </a:r>
          </a:p>
          <a:p>
            <a:pPr lvl="1"/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32601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Descanso intermedio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2400" dirty="0"/>
              <a:t>Jornada continua</a:t>
            </a:r>
          </a:p>
          <a:p>
            <a:pPr lvl="1"/>
            <a:r>
              <a:rPr lang="es-ES" sz="2400" dirty="0"/>
              <a:t>30 minutos</a:t>
            </a:r>
          </a:p>
          <a:p>
            <a:pPr lvl="1"/>
            <a:r>
              <a:rPr lang="es-ES" sz="2400" dirty="0"/>
              <a:t>Después de 4 horas en comercio y de 5 horas en la industria</a:t>
            </a:r>
          </a:p>
          <a:p>
            <a:pPr lvl="1"/>
            <a:endParaRPr lang="es-ES" sz="2400" dirty="0"/>
          </a:p>
          <a:p>
            <a:r>
              <a:rPr lang="es-ES" sz="2400" dirty="0"/>
              <a:t>Jornada discontinua</a:t>
            </a:r>
          </a:p>
          <a:p>
            <a:pPr lvl="1"/>
            <a:r>
              <a:rPr lang="es-ES" sz="2400" dirty="0"/>
              <a:t> 2 horas (industria) 2:30 (comercio)</a:t>
            </a:r>
          </a:p>
          <a:p>
            <a:pPr lvl="1"/>
            <a:r>
              <a:rPr lang="es-ES" sz="2400" dirty="0"/>
              <a:t>Puede reducirse a una hora con acuerdo escrito con el trabajador</a:t>
            </a:r>
          </a:p>
          <a:p>
            <a:pPr lvl="1"/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07876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Redistribución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No puede trabajarse más de 9 horas por día</a:t>
            </a:r>
          </a:p>
          <a:p>
            <a:r>
              <a:rPr lang="es-ES" dirty="0"/>
              <a:t>El tiempo de descanso no será computado como trabajo a esos efectos</a:t>
            </a:r>
          </a:p>
        </p:txBody>
      </p:sp>
    </p:spTree>
    <p:extLst>
      <p:ext uri="{BB962C8B-B14F-4D97-AF65-F5344CB8AC3E}">
        <p14:creationId xmlns:p14="http://schemas.microsoft.com/office/powerpoint/2010/main" val="442986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Excepciones a limitación de la jornada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/>
              <a:t>DECRETO 611/980</a:t>
            </a:r>
          </a:p>
          <a:p>
            <a:pPr lvl="1"/>
            <a:r>
              <a:rPr lang="es-ES" dirty="0"/>
              <a:t>Tripulantes pesqueros</a:t>
            </a:r>
          </a:p>
          <a:p>
            <a:pPr lvl="1"/>
            <a:r>
              <a:rPr lang="es-ES" dirty="0"/>
              <a:t>Empleados de la </a:t>
            </a:r>
            <a:r>
              <a:rPr lang="es-ES" dirty="0" err="1"/>
              <a:t>Asoc</a:t>
            </a:r>
            <a:r>
              <a:rPr lang="es-ES" dirty="0"/>
              <a:t>. </a:t>
            </a:r>
            <a:r>
              <a:rPr lang="es-ES" dirty="0" err="1"/>
              <a:t>Urug</a:t>
            </a:r>
            <a:r>
              <a:rPr lang="es-ES" dirty="0"/>
              <a:t>. de Aldeas Infantiles </a:t>
            </a:r>
          </a:p>
          <a:p>
            <a:pPr lvl="1"/>
            <a:r>
              <a:rPr lang="es-ES" dirty="0"/>
              <a:t>Personal Superior </a:t>
            </a:r>
          </a:p>
          <a:p>
            <a:pPr lvl="1"/>
            <a:r>
              <a:rPr lang="es-ES" dirty="0"/>
              <a:t>Profesionales Universitarios e idóneos de alta especialización.</a:t>
            </a:r>
          </a:p>
          <a:p>
            <a:pPr lvl="1"/>
            <a:r>
              <a:rPr lang="es-ES" dirty="0"/>
              <a:t>Viajantes y vendedores de plaza, corredores, cobradores, promotores, asesores previsionales y de inversión que desarrollen actividades fuera del establecimiento</a:t>
            </a:r>
          </a:p>
          <a:p>
            <a:pPr marL="457200" lvl="1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737692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78904" y="-993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dirty="0"/>
              <a:t>Redistribución en comercio (continua)</a:t>
            </a: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7022090"/>
              </p:ext>
            </p:extLst>
          </p:nvPr>
        </p:nvGraphicFramePr>
        <p:xfrm>
          <a:off x="878904" y="1268754"/>
          <a:ext cx="7797552" cy="5400612"/>
        </p:xfrm>
        <a:graphic>
          <a:graphicData uri="http://schemas.openxmlformats.org/drawingml/2006/table">
            <a:tbl>
              <a:tblPr/>
              <a:tblGrid>
                <a:gridCol w="97469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7469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746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7469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7469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7469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7469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97469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300034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Lunes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Martes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Miércoles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Jueves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Viernes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Sábado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003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003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0003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0003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0003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0003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0003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0003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0003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0003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0003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0003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0003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0003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30003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30003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300034"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3859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10952"/>
          </a:xfrm>
        </p:spPr>
        <p:txBody>
          <a:bodyPr>
            <a:normAutofit fontScale="90000"/>
          </a:bodyPr>
          <a:lstStyle/>
          <a:p>
            <a:r>
              <a:rPr lang="es-ES" dirty="0"/>
              <a:t>Redistribución en comercio (continua)</a:t>
            </a: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9661359"/>
              </p:ext>
            </p:extLst>
          </p:nvPr>
        </p:nvGraphicFramePr>
        <p:xfrm>
          <a:off x="683566" y="1181108"/>
          <a:ext cx="7704858" cy="5676900"/>
        </p:xfrm>
        <a:graphic>
          <a:graphicData uri="http://schemas.openxmlformats.org/drawingml/2006/table">
            <a:tbl>
              <a:tblPr/>
              <a:tblGrid>
                <a:gridCol w="110069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0069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006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0069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0069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0069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0069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279462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Lunes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Martes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Miércoles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Jueves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Viernes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Sábado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946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946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7946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7946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7946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7946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7946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7946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7946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7946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7946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7946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7946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7946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7946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7946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7946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7946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79462"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10741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iajes">
  <a:themeElements>
    <a:clrScheme name="Viajes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Viaj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iajes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1493</TotalTime>
  <Words>1426</Words>
  <Application>Microsoft Office PowerPoint</Application>
  <PresentationFormat>Presentación en pantalla (4:3)</PresentationFormat>
  <Paragraphs>1436</Paragraphs>
  <Slides>40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40</vt:i4>
      </vt:variant>
    </vt:vector>
  </HeadingPairs>
  <TitlesOfParts>
    <vt:vector size="45" baseType="lpstr">
      <vt:lpstr>Calibri</vt:lpstr>
      <vt:lpstr>Franklin Gothic Book</vt:lpstr>
      <vt:lpstr>Franklin Gothic Medium</vt:lpstr>
      <vt:lpstr>Wingdings 2</vt:lpstr>
      <vt:lpstr>Viajes</vt:lpstr>
      <vt:lpstr>LIQUIDACIÓN  DE HABERES   Y dERECHO LABORAL APLICADO</vt:lpstr>
      <vt:lpstr>Liquidación práctica del tiempo de trabajo</vt:lpstr>
      <vt:lpstr>Regímenes generales</vt:lpstr>
      <vt:lpstr>Tipos de jornada</vt:lpstr>
      <vt:lpstr>Descanso intermedio</vt:lpstr>
      <vt:lpstr>Redistribución</vt:lpstr>
      <vt:lpstr>Excepciones a limitación de la jornada</vt:lpstr>
      <vt:lpstr>Redistribución en comercio (continua)</vt:lpstr>
      <vt:lpstr>Redistribución en comercio (continua)</vt:lpstr>
      <vt:lpstr>Redistribución en comercio (discontinua)</vt:lpstr>
      <vt:lpstr>Redistribución en comercio (discontinua)</vt:lpstr>
      <vt:lpstr>Redistribución en industria (continua)</vt:lpstr>
      <vt:lpstr>Redistribución en industria (continua)</vt:lpstr>
      <vt:lpstr>Redistribución en industria(discontinua)</vt:lpstr>
      <vt:lpstr>Redistribución en industria (discontinua)</vt:lpstr>
      <vt:lpstr>CASO PRACTICO</vt:lpstr>
      <vt:lpstr>Trabajo durante el descanso</vt:lpstr>
      <vt:lpstr>Descanso semanal</vt:lpstr>
      <vt:lpstr>Trabajo en día de descanso</vt:lpstr>
      <vt:lpstr>feriados</vt:lpstr>
      <vt:lpstr>feriados</vt:lpstr>
      <vt:lpstr>feriados</vt:lpstr>
      <vt:lpstr>feriados</vt:lpstr>
      <vt:lpstr>Horas extras</vt:lpstr>
      <vt:lpstr>Requisitos para generar HHEE</vt:lpstr>
      <vt:lpstr>Requisitos para generar HHEE</vt:lpstr>
      <vt:lpstr>Regulación</vt:lpstr>
      <vt:lpstr>Recargo</vt:lpstr>
      <vt:lpstr>Días inhábiles: posiciones</vt:lpstr>
      <vt:lpstr>Descanso semanal ≠ hora extra</vt:lpstr>
      <vt:lpstr>Hora extra en descanso semanal redistribuido</vt:lpstr>
      <vt:lpstr>Base de cálculo</vt:lpstr>
      <vt:lpstr>Incidencia en licencia</vt:lpstr>
      <vt:lpstr>Incidencia en despido</vt:lpstr>
      <vt:lpstr>Caso 1</vt:lpstr>
      <vt:lpstr>Caso 2</vt:lpstr>
      <vt:lpstr>Caso 3</vt:lpstr>
      <vt:lpstr>Caso 4</vt:lpstr>
      <vt:lpstr>Caso 5</vt:lpstr>
      <vt:lpstr>Caso 6</vt:lpstr>
    </vt:vector>
  </TitlesOfParts>
  <Company>Guyer &amp; Regules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LIQUIDACIÓN  DE HABERES   Y dERECHO LABORAL APLICADO</dc:title>
  <dc:creator>Cr. Diego Fagundes</dc:creator>
  <cp:lastModifiedBy>lenovo</cp:lastModifiedBy>
  <cp:revision>39</cp:revision>
  <dcterms:created xsi:type="dcterms:W3CDTF">2017-03-20T16:55:34Z</dcterms:created>
  <dcterms:modified xsi:type="dcterms:W3CDTF">2020-05-07T16:04:44Z</dcterms:modified>
</cp:coreProperties>
</file>